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65" r:id="rId3"/>
    <p:sldId id="269" r:id="rId4"/>
    <p:sldId id="272" r:id="rId5"/>
    <p:sldId id="273" r:id="rId6"/>
    <p:sldId id="268" r:id="rId7"/>
    <p:sldId id="277" r:id="rId8"/>
    <p:sldId id="256" r:id="rId9"/>
    <p:sldId id="275" r:id="rId10"/>
    <p:sldId id="280" r:id="rId11"/>
    <p:sldId id="257" r:id="rId12"/>
    <p:sldId id="278" r:id="rId13"/>
    <p:sldId id="276" r:id="rId1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00CC"/>
    <a:srgbClr val="FFFFCC"/>
    <a:srgbClr val="CC9900"/>
    <a:srgbClr val="4D7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39" autoAdjust="0"/>
  </p:normalViewPr>
  <p:slideViewPr>
    <p:cSldViewPr>
      <p:cViewPr varScale="1">
        <p:scale>
          <a:sx n="132" d="100"/>
          <a:sy n="132" d="100"/>
        </p:scale>
        <p:origin x="378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B8188-16DD-4489-9061-C13F2903D6A4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23C52-D5D1-47F7-96C3-E6899388716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555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9379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Hier is een uitgebreide lijst van beroepen, die hebben jullie op papier.</a:t>
            </a:r>
          </a:p>
          <a:p>
            <a:pPr>
              <a:lnSpc>
                <a:spcPct val="115000"/>
              </a:lnSpc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&lt;click&gt; Dit is het einde en ik hoop dat het behalve leuk ook leerzaam was en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eea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dus duidelijker is geworden.  &lt;zijn er nog vragen?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&lt;click&gt; Deze AI baby mist een vinger aan de linkerhand, waarschijnlijk zal een deel van de klas dat zien er op reageren, hetgeen een compliment waard is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072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Natuurkunde</a:t>
            </a:r>
            <a:r>
              <a:rPr lang="en-US" sz="1200" dirty="0"/>
              <a:t> is </a:t>
            </a:r>
            <a:r>
              <a:rPr lang="en-US" sz="1200" dirty="0" err="1"/>
              <a:t>belangrijk</a:t>
            </a:r>
            <a:r>
              <a:rPr lang="en-US" sz="1200" dirty="0"/>
              <a:t> </a:t>
            </a:r>
            <a:r>
              <a:rPr lang="en-US" sz="1200" dirty="0" err="1"/>
              <a:t>voor</a:t>
            </a:r>
            <a:r>
              <a:rPr lang="en-US" sz="1200" dirty="0"/>
              <a:t> </a:t>
            </a:r>
            <a:r>
              <a:rPr lang="en-US" sz="1200" dirty="0" err="1"/>
              <a:t>alles</a:t>
            </a:r>
            <a:r>
              <a:rPr lang="en-US" sz="1200" dirty="0"/>
              <a:t> om </a:t>
            </a:r>
            <a:r>
              <a:rPr lang="en-US" sz="1200" dirty="0" err="1"/>
              <a:t>ons</a:t>
            </a:r>
            <a:r>
              <a:rPr lang="en-US" sz="1200" dirty="0"/>
              <a:t> </a:t>
            </a:r>
            <a:r>
              <a:rPr lang="en-US" sz="1200" dirty="0" err="1"/>
              <a:t>heen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Waarom</a:t>
            </a:r>
            <a:r>
              <a:rPr lang="en-US" sz="1200" dirty="0"/>
              <a:t> </a:t>
            </a:r>
            <a:r>
              <a:rPr lang="en-US" sz="1200" dirty="0" err="1"/>
              <a:t>geeft</a:t>
            </a:r>
            <a:r>
              <a:rPr lang="en-US" sz="1200" dirty="0"/>
              <a:t> een laser </a:t>
            </a:r>
            <a:r>
              <a:rPr lang="en-US" sz="1200" dirty="0" err="1"/>
              <a:t>zo’n</a:t>
            </a:r>
            <a:r>
              <a:rPr lang="en-US" sz="1200" dirty="0"/>
              <a:t> </a:t>
            </a:r>
            <a:r>
              <a:rPr lang="en-US" sz="1200" dirty="0" err="1"/>
              <a:t>scherpe</a:t>
            </a:r>
            <a:r>
              <a:rPr lang="en-US" sz="1200" dirty="0"/>
              <a:t> </a:t>
            </a:r>
            <a:r>
              <a:rPr lang="en-US" sz="1200" dirty="0" err="1"/>
              <a:t>bundel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ook</a:t>
            </a:r>
            <a:r>
              <a:rPr lang="en-US" sz="1200" dirty="0"/>
              <a:t> </a:t>
            </a:r>
            <a:r>
              <a:rPr lang="en-US" sz="1200" dirty="0" err="1"/>
              <a:t>ver</a:t>
            </a:r>
            <a:r>
              <a:rPr lang="en-US" sz="1200" dirty="0"/>
              <a:t> </a:t>
            </a:r>
            <a:r>
              <a:rPr lang="en-US" sz="1200" dirty="0" err="1"/>
              <a:t>weg</a:t>
            </a:r>
            <a:r>
              <a:rPr lang="en-US" sz="1200" dirty="0"/>
              <a:t>,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waarom</a:t>
            </a:r>
            <a:r>
              <a:rPr lang="en-US" sz="1200" dirty="0"/>
              <a:t> </a:t>
            </a:r>
            <a:r>
              <a:rPr lang="en-US" sz="1200" dirty="0" err="1"/>
              <a:t>zie</a:t>
            </a:r>
            <a:r>
              <a:rPr lang="en-US" sz="1200" dirty="0"/>
              <a:t> je </a:t>
            </a:r>
            <a:r>
              <a:rPr lang="en-US" sz="1200" dirty="0" err="1"/>
              <a:t>deze</a:t>
            </a:r>
            <a:r>
              <a:rPr lang="en-US" sz="1200" dirty="0"/>
              <a:t> </a:t>
            </a:r>
            <a:r>
              <a:rPr lang="en-US" sz="1200" dirty="0" err="1"/>
              <a:t>kleuren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“</a:t>
            </a:r>
            <a:r>
              <a:rPr lang="en-US" sz="1200" dirty="0" err="1"/>
              <a:t>zwarte</a:t>
            </a:r>
            <a:r>
              <a:rPr lang="en-US" sz="1200" dirty="0"/>
              <a:t> </a:t>
            </a:r>
            <a:r>
              <a:rPr lang="en-US" sz="1200" dirty="0" err="1"/>
              <a:t>gaten</a:t>
            </a:r>
            <a:r>
              <a:rPr lang="en-US" sz="1200" dirty="0"/>
              <a:t>” bij een Glow </a:t>
            </a:r>
            <a:r>
              <a:rPr lang="en-US" sz="1200" dirty="0" err="1"/>
              <a:t>projectie</a:t>
            </a:r>
            <a:r>
              <a:rPr lang="en-US" sz="1200" dirty="0"/>
              <a:t> op een </a:t>
            </a:r>
            <a:r>
              <a:rPr lang="en-US" sz="1200" dirty="0" err="1"/>
              <a:t>gebouw</a:t>
            </a:r>
            <a:r>
              <a:rPr lang="en-US" sz="1200" dirty="0"/>
              <a:t>.</a:t>
            </a:r>
          </a:p>
          <a:p>
            <a:r>
              <a:rPr lang="en-US" sz="1200" dirty="0"/>
              <a:t>&lt;click&gt; Maar </a:t>
            </a:r>
            <a:r>
              <a:rPr lang="nl-NL" sz="1200" noProof="0" dirty="0"/>
              <a:t>ook</a:t>
            </a:r>
            <a:r>
              <a:rPr lang="en-US" sz="1200" dirty="0"/>
              <a:t> </a:t>
            </a:r>
            <a:r>
              <a:rPr lang="en-US" sz="1200" dirty="0" err="1"/>
              <a:t>wanneer</a:t>
            </a:r>
            <a:r>
              <a:rPr lang="en-US" sz="1200" dirty="0"/>
              <a:t> een </a:t>
            </a:r>
            <a:r>
              <a:rPr lang="en-US" sz="1200" dirty="0" err="1"/>
              <a:t>stalen</a:t>
            </a:r>
            <a:r>
              <a:rPr lang="en-US" sz="1200" dirty="0"/>
              <a:t> pin </a:t>
            </a:r>
            <a:r>
              <a:rPr lang="en-US" sz="1200" dirty="0" err="1"/>
              <a:t>breekt</a:t>
            </a:r>
            <a:r>
              <a:rPr lang="en-US" sz="1200" dirty="0"/>
              <a:t> </a:t>
            </a:r>
            <a:r>
              <a:rPr lang="en-US" sz="1200" dirty="0" err="1"/>
              <a:t>als</a:t>
            </a:r>
            <a:r>
              <a:rPr lang="en-US" sz="1200" dirty="0"/>
              <a:t> je ‘m </a:t>
            </a:r>
            <a:r>
              <a:rPr lang="en-US" sz="1200" dirty="0" err="1"/>
              <a:t>uittrekt</a:t>
            </a:r>
            <a:r>
              <a:rPr lang="en-US" sz="1200" dirty="0"/>
              <a:t>.</a:t>
            </a:r>
          </a:p>
          <a:p>
            <a:r>
              <a:rPr lang="en-US" sz="1200" dirty="0"/>
              <a:t>&lt;click&gt; Wat </a:t>
            </a:r>
            <a:r>
              <a:rPr lang="en-US" sz="1200" dirty="0" err="1"/>
              <a:t>kan</a:t>
            </a:r>
            <a:r>
              <a:rPr lang="en-US" sz="1200" dirty="0"/>
              <a:t> de </a:t>
            </a:r>
            <a:r>
              <a:rPr lang="en-US" sz="1200" dirty="0" err="1"/>
              <a:t>oorzaak</a:t>
            </a:r>
            <a:r>
              <a:rPr lang="en-US" sz="1200" dirty="0"/>
              <a:t> </a:t>
            </a:r>
            <a:r>
              <a:rPr lang="en-US" sz="1200" dirty="0" err="1"/>
              <a:t>zijn</a:t>
            </a:r>
            <a:r>
              <a:rPr lang="en-US" sz="1200" dirty="0"/>
              <a:t> </a:t>
            </a:r>
            <a:r>
              <a:rPr lang="en-US" sz="1200" dirty="0" err="1"/>
              <a:t>voor</a:t>
            </a:r>
            <a:r>
              <a:rPr lang="en-US" sz="1200" dirty="0"/>
              <a:t> </a:t>
            </a:r>
            <a:r>
              <a:rPr lang="en-US" sz="1200" dirty="0" err="1"/>
              <a:t>deze</a:t>
            </a:r>
            <a:r>
              <a:rPr lang="en-US" sz="1200" dirty="0"/>
              <a:t> </a:t>
            </a:r>
            <a:r>
              <a:rPr lang="en-US" sz="1200" dirty="0" err="1"/>
              <a:t>ingestorte</a:t>
            </a:r>
            <a:r>
              <a:rPr lang="en-US" sz="1200" dirty="0"/>
              <a:t> </a:t>
            </a:r>
            <a:r>
              <a:rPr lang="en-US" sz="1200" dirty="0" err="1"/>
              <a:t>brug</a:t>
            </a:r>
            <a:r>
              <a:rPr lang="en-US" sz="1200" dirty="0"/>
              <a:t>?  &lt;</a:t>
            </a:r>
            <a:r>
              <a:rPr lang="en-US" sz="1200" dirty="0" err="1"/>
              <a:t>reacties</a:t>
            </a:r>
            <a:r>
              <a:rPr lang="en-US" sz="1200" dirty="0"/>
              <a:t> </a:t>
            </a:r>
            <a:r>
              <a:rPr lang="en-US" sz="1200" dirty="0" err="1"/>
              <a:t>publiek</a:t>
            </a:r>
            <a:r>
              <a:rPr lang="en-US" sz="1200" dirty="0"/>
              <a:t>, </a:t>
            </a:r>
            <a:r>
              <a:rPr lang="en-US" sz="1200" dirty="0" err="1"/>
              <a:t>beetje</a:t>
            </a:r>
            <a:r>
              <a:rPr lang="en-US" sz="1200" dirty="0"/>
              <a:t> </a:t>
            </a:r>
            <a:r>
              <a:rPr lang="en-US" sz="1200" dirty="0" err="1"/>
              <a:t>tegen</a:t>
            </a:r>
            <a:r>
              <a:rPr lang="en-US" sz="1200" dirty="0"/>
              <a:t> </a:t>
            </a:r>
            <a:r>
              <a:rPr lang="en-US" sz="1200" dirty="0" err="1"/>
              <a:t>vragen</a:t>
            </a:r>
            <a:r>
              <a:rPr lang="en-US" sz="1200" dirty="0"/>
              <a:t> om </a:t>
            </a:r>
            <a:r>
              <a:rPr lang="en-US" sz="1200" dirty="0" err="1"/>
              <a:t>hun</a:t>
            </a:r>
            <a:r>
              <a:rPr lang="en-US" sz="1200" dirty="0"/>
              <a:t> </a:t>
            </a:r>
            <a:r>
              <a:rPr lang="en-US" sz="1200" dirty="0" err="1"/>
              <a:t>antwoord</a:t>
            </a:r>
            <a:r>
              <a:rPr lang="en-US" sz="1200" dirty="0"/>
              <a:t> te </a:t>
            </a:r>
            <a:r>
              <a:rPr lang="en-US" sz="1200" dirty="0" err="1"/>
              <a:t>checken</a:t>
            </a:r>
            <a:r>
              <a:rPr lang="en-US" sz="1200" dirty="0"/>
              <a:t>&gt;</a:t>
            </a:r>
          </a:p>
          <a:p>
            <a:r>
              <a:rPr lang="en-US" sz="1200" dirty="0"/>
              <a:t>&lt;click&gt; Kan </a:t>
            </a:r>
            <a:r>
              <a:rPr lang="en-US" sz="1200" dirty="0" err="1"/>
              <a:t>ook</a:t>
            </a:r>
            <a:r>
              <a:rPr lang="en-US" sz="1200" dirty="0"/>
              <a:t> gewoon de chauffeur </a:t>
            </a:r>
            <a:r>
              <a:rPr lang="en-US" sz="1200" dirty="0" err="1"/>
              <a:t>zijn</a:t>
            </a:r>
            <a:r>
              <a:rPr lang="en-US" sz="1200" dirty="0"/>
              <a:t> die het bord niet </a:t>
            </a:r>
            <a:r>
              <a:rPr lang="en-US" sz="1200" dirty="0" err="1"/>
              <a:t>gezien</a:t>
            </a:r>
            <a:r>
              <a:rPr lang="en-US" sz="1200" dirty="0"/>
              <a:t> </a:t>
            </a:r>
            <a:r>
              <a:rPr lang="en-US" sz="1200" dirty="0" err="1"/>
              <a:t>heeft</a:t>
            </a:r>
            <a:r>
              <a:rPr lang="en-US" sz="1200" dirty="0"/>
              <a:t>, dus </a:t>
            </a:r>
            <a:r>
              <a:rPr lang="en-US" sz="1200" dirty="0" err="1"/>
              <a:t>vraag</a:t>
            </a:r>
            <a:r>
              <a:rPr lang="en-US" sz="1200" dirty="0"/>
              <a:t> door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blijf</a:t>
            </a:r>
            <a:r>
              <a:rPr lang="en-US" sz="1200" dirty="0"/>
              <a:t> </a:t>
            </a:r>
            <a:r>
              <a:rPr lang="en-US" sz="1200" dirty="0" err="1"/>
              <a:t>nadenken</a:t>
            </a:r>
            <a:r>
              <a:rPr lang="en-US" sz="1200" dirty="0"/>
              <a:t>.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94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Kort het </a:t>
            </a:r>
            <a:r>
              <a:rPr lang="en-US" dirty="0" err="1"/>
              <a:t>verschil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natuurkunde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biologie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Natuurkunde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over de niet </a:t>
            </a:r>
            <a:r>
              <a:rPr lang="en-US" dirty="0" err="1"/>
              <a:t>levende</a:t>
            </a:r>
            <a:r>
              <a:rPr lang="en-US" dirty="0"/>
              <a:t> of </a:t>
            </a:r>
            <a:r>
              <a:rPr lang="en-US" dirty="0" err="1"/>
              <a:t>dode</a:t>
            </a:r>
            <a:r>
              <a:rPr lang="en-US" dirty="0"/>
              <a:t> </a:t>
            </a:r>
            <a:r>
              <a:rPr lang="en-US" dirty="0" err="1"/>
              <a:t>natuur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biologie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over de </a:t>
            </a:r>
            <a:r>
              <a:rPr lang="en-US" dirty="0" err="1"/>
              <a:t>levende</a:t>
            </a:r>
            <a:r>
              <a:rPr lang="en-US" dirty="0"/>
              <a:t> </a:t>
            </a:r>
            <a:r>
              <a:rPr lang="en-US" dirty="0" err="1"/>
              <a:t>natuur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16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dan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scheikunde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, hoe zit </a:t>
            </a:r>
            <a:r>
              <a:rPr lang="en-US" dirty="0" err="1"/>
              <a:t>dat</a:t>
            </a:r>
            <a:r>
              <a:rPr lang="en-US" dirty="0"/>
              <a:t> dan?</a:t>
            </a:r>
          </a:p>
          <a:p>
            <a:r>
              <a:rPr lang="en-US" dirty="0"/>
              <a:t>&lt;click&gt; </a:t>
            </a:r>
            <a:r>
              <a:rPr lang="en-US" dirty="0" err="1"/>
              <a:t>Natuurkunde</a:t>
            </a:r>
            <a:r>
              <a:rPr lang="en-US" dirty="0"/>
              <a:t>, </a:t>
            </a:r>
            <a:r>
              <a:rPr lang="en-US" dirty="0" err="1"/>
              <a:t>scheikunde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biologie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nauw</a:t>
            </a:r>
            <a:r>
              <a:rPr lang="en-US" dirty="0"/>
              <a:t> </a:t>
            </a:r>
            <a:r>
              <a:rPr lang="en-US" dirty="0" err="1"/>
              <a:t>verbonden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 op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voort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Vandaag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het om </a:t>
            </a:r>
            <a:r>
              <a:rPr lang="en-US" dirty="0" err="1"/>
              <a:t>natuurkunde</a:t>
            </a:r>
            <a:r>
              <a:rPr lang="en-US" dirty="0"/>
              <a:t>, de basis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scheikunde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indirect de basis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leven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Weten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wat een </a:t>
            </a:r>
            <a:r>
              <a:rPr lang="en-US" dirty="0" err="1"/>
              <a:t>atoom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belangrijk</a:t>
            </a:r>
            <a:r>
              <a:rPr lang="en-US" dirty="0"/>
              <a:t> </a:t>
            </a:r>
            <a:r>
              <a:rPr lang="en-US" dirty="0" err="1"/>
              <a:t>vind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natuurkunde</a:t>
            </a:r>
            <a:r>
              <a:rPr lang="en-US" dirty="0"/>
              <a:t>? </a:t>
            </a:r>
            <a:r>
              <a:rPr lang="en-US" sz="1200" dirty="0"/>
              <a:t>&lt;</a:t>
            </a:r>
            <a:r>
              <a:rPr lang="en-US" sz="1200" dirty="0" err="1"/>
              <a:t>reacties</a:t>
            </a:r>
            <a:r>
              <a:rPr lang="en-US" sz="1200" dirty="0"/>
              <a:t> </a:t>
            </a:r>
            <a:r>
              <a:rPr lang="en-US" sz="1200" dirty="0" err="1"/>
              <a:t>publiek</a:t>
            </a:r>
            <a:r>
              <a:rPr lang="en-US" sz="1200" dirty="0"/>
              <a:t>, </a:t>
            </a:r>
            <a:r>
              <a:rPr lang="en-US" sz="1200" dirty="0" err="1"/>
              <a:t>beetje</a:t>
            </a:r>
            <a:r>
              <a:rPr lang="en-US" sz="1200" dirty="0"/>
              <a:t> </a:t>
            </a:r>
            <a:r>
              <a:rPr lang="en-US" sz="1200" dirty="0" err="1"/>
              <a:t>tegen</a:t>
            </a:r>
            <a:r>
              <a:rPr lang="en-US" sz="1200" dirty="0"/>
              <a:t> </a:t>
            </a:r>
            <a:r>
              <a:rPr lang="en-US" sz="1200" dirty="0" err="1"/>
              <a:t>vragen</a:t>
            </a:r>
            <a:r>
              <a:rPr lang="en-US" sz="1200" dirty="0"/>
              <a:t> om </a:t>
            </a:r>
            <a:r>
              <a:rPr lang="en-US" sz="1200" dirty="0" err="1"/>
              <a:t>hun</a:t>
            </a:r>
            <a:r>
              <a:rPr lang="en-US" sz="1200" dirty="0"/>
              <a:t> </a:t>
            </a:r>
            <a:r>
              <a:rPr lang="en-US" sz="1200" dirty="0" err="1"/>
              <a:t>antwoord</a:t>
            </a:r>
            <a:r>
              <a:rPr lang="en-US" sz="1200" dirty="0"/>
              <a:t> te </a:t>
            </a:r>
            <a:r>
              <a:rPr lang="en-US" sz="1200" dirty="0" err="1"/>
              <a:t>checken</a:t>
            </a:r>
            <a:r>
              <a:rPr lang="en-US" sz="1200" dirty="0"/>
              <a:t>&gt;</a:t>
            </a:r>
            <a:endParaRPr lang="en-US" dirty="0"/>
          </a:p>
          <a:p>
            <a:r>
              <a:rPr lang="en-US" dirty="0"/>
              <a:t>&lt;click&gt; Een </a:t>
            </a:r>
            <a:r>
              <a:rPr lang="en-US" dirty="0" err="1"/>
              <a:t>atoom</a:t>
            </a:r>
            <a:r>
              <a:rPr lang="en-US" dirty="0"/>
              <a:t> is </a:t>
            </a:r>
            <a:r>
              <a:rPr lang="en-US" dirty="0" err="1"/>
              <a:t>nl</a:t>
            </a:r>
            <a:r>
              <a:rPr lang="en-US" dirty="0"/>
              <a:t> niet het </a:t>
            </a:r>
            <a:r>
              <a:rPr lang="en-US" dirty="0" err="1"/>
              <a:t>kleinste</a:t>
            </a:r>
            <a:r>
              <a:rPr lang="en-US" dirty="0"/>
              <a:t> </a:t>
            </a:r>
            <a:r>
              <a:rPr lang="en-US" dirty="0" err="1"/>
              <a:t>bouwsteentje</a:t>
            </a:r>
            <a:r>
              <a:rPr lang="en-US" dirty="0"/>
              <a:t> van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materie</a:t>
            </a:r>
            <a:r>
              <a:rPr lang="en-US" dirty="0"/>
              <a:t>, maar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uit </a:t>
            </a:r>
            <a:r>
              <a:rPr lang="en-US" dirty="0" err="1"/>
              <a:t>deeltjes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belangrijk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experimenten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.  </a:t>
            </a:r>
          </a:p>
          <a:p>
            <a:r>
              <a:rPr lang="en-US" dirty="0"/>
              <a:t>Maar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dieper</a:t>
            </a:r>
            <a:r>
              <a:rPr lang="en-US" dirty="0"/>
              <a:t> dan het </a:t>
            </a:r>
            <a:r>
              <a:rPr lang="en-US" dirty="0" err="1"/>
              <a:t>atoom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vandaag</a:t>
            </a:r>
            <a:r>
              <a:rPr lang="en-US" dirty="0"/>
              <a:t> niet, maar de </a:t>
            </a:r>
            <a:r>
              <a:rPr lang="en-US" dirty="0" err="1"/>
              <a:t>deeltjes</a:t>
            </a:r>
            <a:r>
              <a:rPr lang="en-US" dirty="0"/>
              <a:t> </a:t>
            </a:r>
            <a:r>
              <a:rPr lang="en-US" dirty="0" err="1"/>
              <a:t>waaruit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atoom</a:t>
            </a:r>
            <a:r>
              <a:rPr lang="en-US" dirty="0"/>
              <a:t> </a:t>
            </a:r>
            <a:r>
              <a:rPr lang="en-US" dirty="0" err="1"/>
              <a:t>bestaat</a:t>
            </a:r>
            <a:r>
              <a:rPr lang="en-US" dirty="0"/>
              <a:t>, 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electronen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wel </a:t>
            </a:r>
            <a:r>
              <a:rPr lang="en-US" dirty="0" err="1"/>
              <a:t>belangrijk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110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denk</a:t>
            </a:r>
            <a:r>
              <a:rPr lang="en-US" dirty="0"/>
              <a:t> niet </a:t>
            </a:r>
            <a:r>
              <a:rPr lang="en-US" dirty="0" err="1"/>
              <a:t>dat</a:t>
            </a:r>
            <a:r>
              <a:rPr lang="en-US" dirty="0"/>
              <a:t> het al heel </a:t>
            </a:r>
            <a:r>
              <a:rPr lang="en-US" dirty="0" err="1"/>
              <a:t>duidelijk</a:t>
            </a:r>
            <a:r>
              <a:rPr lang="en-US" dirty="0"/>
              <a:t> is, dus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een </a:t>
            </a:r>
            <a:r>
              <a:rPr lang="en-US" dirty="0" err="1"/>
              <a:t>voorbeeld</a:t>
            </a:r>
            <a:r>
              <a:rPr lang="en-US" dirty="0"/>
              <a:t> om het </a:t>
            </a:r>
            <a:r>
              <a:rPr lang="en-US" dirty="0" err="1"/>
              <a:t>belang</a:t>
            </a:r>
            <a:r>
              <a:rPr lang="en-US" dirty="0"/>
              <a:t> van </a:t>
            </a:r>
            <a:r>
              <a:rPr lang="en-US" dirty="0" err="1"/>
              <a:t>natuurkunde</a:t>
            </a:r>
            <a:r>
              <a:rPr lang="en-US" dirty="0"/>
              <a:t> </a:t>
            </a:r>
            <a:r>
              <a:rPr lang="en-US" dirty="0" err="1"/>
              <a:t>duidelijker</a:t>
            </a:r>
            <a:r>
              <a:rPr lang="en-US" dirty="0"/>
              <a:t> te </a:t>
            </a:r>
            <a:r>
              <a:rPr lang="en-US" dirty="0" err="1"/>
              <a:t>maken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dirty="0" err="1"/>
              <a:t>doorgezakte</a:t>
            </a:r>
            <a:r>
              <a:rPr lang="en-US" dirty="0"/>
              <a:t> </a:t>
            </a:r>
            <a:r>
              <a:rPr lang="en-US" dirty="0" err="1"/>
              <a:t>brug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, die </a:t>
            </a:r>
            <a:r>
              <a:rPr lang="en-US" dirty="0" err="1"/>
              <a:t>moet</a:t>
            </a:r>
            <a:r>
              <a:rPr lang="en-US" dirty="0"/>
              <a:t> je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voordat</a:t>
            </a:r>
            <a:r>
              <a:rPr lang="en-US" dirty="0"/>
              <a:t> die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inzakken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</a:t>
            </a:r>
            <a:r>
              <a:rPr lang="en-US" dirty="0" err="1">
                <a:sym typeface="Wingdings" panose="05000000000000000000" pitchFamily="2" charset="2"/>
              </a:rPr>
              <a:t>Voordat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kunt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gaan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bouwen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heb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eerst</a:t>
            </a:r>
            <a:r>
              <a:rPr lang="en-US" dirty="0">
                <a:sym typeface="Wingdings" panose="05000000000000000000" pitchFamily="2" charset="2"/>
              </a:rPr>
              <a:t> een </a:t>
            </a:r>
            <a:r>
              <a:rPr lang="en-US" dirty="0" err="1">
                <a:sym typeface="Wingdings" panose="05000000000000000000" pitchFamily="2" charset="2"/>
              </a:rPr>
              <a:t>ontwerp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nodig</a:t>
            </a:r>
            <a:r>
              <a:rPr lang="en-US" dirty="0">
                <a:sym typeface="Wingdings" panose="05000000000000000000" pitchFamily="2" charset="2"/>
              </a:rPr>
              <a:t>, dus wat ga je </a:t>
            </a:r>
            <a:r>
              <a:rPr lang="en-US" dirty="0" err="1">
                <a:sym typeface="Wingdings" panose="05000000000000000000" pitchFamily="2" charset="2"/>
              </a:rPr>
              <a:t>bouwen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Het </a:t>
            </a:r>
            <a:r>
              <a:rPr lang="en-US" dirty="0" err="1">
                <a:sym typeface="Wingdings" panose="05000000000000000000" pitchFamily="2" charset="2"/>
              </a:rPr>
              <a:t>ontwerp</a:t>
            </a:r>
            <a:r>
              <a:rPr lang="en-US" dirty="0">
                <a:sym typeface="Wingdings" panose="05000000000000000000" pitchFamily="2" charset="2"/>
              </a:rPr>
              <a:t> is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oplossing</a:t>
            </a:r>
            <a:r>
              <a:rPr lang="en-US" dirty="0">
                <a:sym typeface="Wingdings" panose="05000000000000000000" pitchFamily="2" charset="2"/>
              </a:rPr>
              <a:t> die </a:t>
            </a:r>
            <a:r>
              <a:rPr lang="en-US" dirty="0" err="1">
                <a:sym typeface="Wingdings" panose="05000000000000000000" pitchFamily="2" charset="2"/>
              </a:rPr>
              <a:t>gekozen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wordt</a:t>
            </a:r>
            <a:r>
              <a:rPr lang="en-US" dirty="0">
                <a:sym typeface="Wingdings" panose="05000000000000000000" pitchFamily="2" charset="2"/>
              </a:rPr>
              <a:t> uit een </a:t>
            </a:r>
            <a:r>
              <a:rPr lang="en-US" dirty="0" err="1">
                <a:sym typeface="Wingdings" panose="05000000000000000000" pitchFamily="2" charset="2"/>
              </a:rPr>
              <a:t>aantal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mogelijke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oplossingen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bijv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hangbrug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boogbrug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klapbrug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Het </a:t>
            </a:r>
            <a:r>
              <a:rPr lang="en-US" dirty="0" err="1">
                <a:sym typeface="Wingdings" panose="05000000000000000000" pitchFamily="2" charset="2"/>
              </a:rPr>
              <a:t>woord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oplossing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zegt</a:t>
            </a:r>
            <a:r>
              <a:rPr lang="en-US" dirty="0">
                <a:sym typeface="Wingdings" panose="05000000000000000000" pitchFamily="2" charset="2"/>
              </a:rPr>
              <a:t> het al, je </a:t>
            </a:r>
            <a:r>
              <a:rPr lang="en-US" dirty="0" err="1">
                <a:sym typeface="Wingdings" panose="05000000000000000000" pitchFamily="2" charset="2"/>
              </a:rPr>
              <a:t>moet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eerst</a:t>
            </a:r>
            <a:r>
              <a:rPr lang="en-US" dirty="0">
                <a:sym typeface="Wingdings" panose="05000000000000000000" pitchFamily="2" charset="2"/>
              </a:rPr>
              <a:t> een </a:t>
            </a:r>
            <a:r>
              <a:rPr lang="en-US" dirty="0" err="1">
                <a:sym typeface="Wingdings" panose="05000000000000000000" pitchFamily="2" charset="2"/>
              </a:rPr>
              <a:t>probleem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hebben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dan </a:t>
            </a:r>
            <a:r>
              <a:rPr lang="en-US" dirty="0" err="1">
                <a:sym typeface="Wingdings" panose="05000000000000000000" pitchFamily="2" charset="2"/>
              </a:rPr>
              <a:t>denk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na</a:t>
            </a:r>
            <a:r>
              <a:rPr lang="en-US" dirty="0">
                <a:sym typeface="Wingdings" panose="05000000000000000000" pitchFamily="2" charset="2"/>
              </a:rPr>
              <a:t> over </a:t>
            </a:r>
            <a:r>
              <a:rPr lang="en-US" dirty="0" err="1">
                <a:sym typeface="Wingdings" panose="05000000000000000000" pitchFamily="2" charset="2"/>
              </a:rPr>
              <a:t>oplossingen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Maar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weet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welke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oplossingen</a:t>
            </a:r>
            <a:r>
              <a:rPr lang="en-US" dirty="0">
                <a:sym typeface="Wingdings" panose="05000000000000000000" pitchFamily="2" charset="2"/>
              </a:rPr>
              <a:t> er </a:t>
            </a:r>
            <a:r>
              <a:rPr lang="en-US" dirty="0" err="1">
                <a:sym typeface="Wingdings" panose="05000000000000000000" pitchFamily="2" charset="2"/>
              </a:rPr>
              <a:t>zijn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moet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onderzoek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doen</a:t>
            </a:r>
            <a:r>
              <a:rPr lang="en-US" dirty="0">
                <a:sym typeface="Wingdings" panose="05000000000000000000" pitchFamily="2" charset="2"/>
              </a:rPr>
              <a:t>.  </a:t>
            </a:r>
            <a:r>
              <a:rPr lang="en-US" dirty="0" err="1">
                <a:sym typeface="Wingdings" panose="05000000000000000000" pitchFamily="2" charset="2"/>
              </a:rPr>
              <a:t>Bijv</a:t>
            </a:r>
            <a:r>
              <a:rPr lang="en-US" dirty="0">
                <a:sym typeface="Wingdings" panose="05000000000000000000" pitchFamily="2" charset="2"/>
              </a:rPr>
              <a:t>. hoe </a:t>
            </a:r>
            <a:r>
              <a:rPr lang="en-US" dirty="0" err="1">
                <a:sym typeface="Wingdings" panose="05000000000000000000" pitchFamily="2" charset="2"/>
              </a:rPr>
              <a:t>staal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gedraagt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als</a:t>
            </a:r>
            <a:r>
              <a:rPr lang="en-US" dirty="0">
                <a:sym typeface="Wingdings" panose="05000000000000000000" pitchFamily="2" charset="2"/>
              </a:rPr>
              <a:t> je een </a:t>
            </a:r>
            <a:r>
              <a:rPr lang="en-US" dirty="0" err="1">
                <a:sym typeface="Wingdings" panose="05000000000000000000" pitchFamily="2" charset="2"/>
              </a:rPr>
              <a:t>sterke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brug</a:t>
            </a:r>
            <a:r>
              <a:rPr lang="en-US" dirty="0">
                <a:sym typeface="Wingdings" panose="05000000000000000000" pitchFamily="2" charset="2"/>
              </a:rPr>
              <a:t> wilt </a:t>
            </a:r>
            <a:r>
              <a:rPr lang="en-US" dirty="0" err="1">
                <a:sym typeface="Wingdings" panose="05000000000000000000" pitchFamily="2" charset="2"/>
              </a:rPr>
              <a:t>bouwen</a:t>
            </a:r>
            <a:r>
              <a:rPr lang="en-US" dirty="0">
                <a:sym typeface="Wingdings" panose="05000000000000000000" pitchFamily="2" charset="2"/>
              </a:rPr>
              <a:t>, dus je </a:t>
            </a:r>
            <a:r>
              <a:rPr lang="en-US" dirty="0" err="1">
                <a:sym typeface="Wingdings" panose="05000000000000000000" pitchFamily="2" charset="2"/>
              </a:rPr>
              <a:t>gaat</a:t>
            </a:r>
            <a:r>
              <a:rPr lang="en-US" dirty="0">
                <a:sym typeface="Wingdings" panose="05000000000000000000" pitchFamily="2" charset="2"/>
              </a:rPr>
              <a:t> er </a:t>
            </a:r>
            <a:r>
              <a:rPr lang="en-US" dirty="0" err="1">
                <a:sym typeface="Wingdings" panose="05000000000000000000" pitchFamily="2" charset="2"/>
              </a:rPr>
              <a:t>aan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trekken</a:t>
            </a:r>
            <a:r>
              <a:rPr lang="en-US" dirty="0">
                <a:sym typeface="Wingdings" panose="05000000000000000000" pitchFamily="2" charset="2"/>
              </a:rPr>
              <a:t> om te </a:t>
            </a:r>
            <a:r>
              <a:rPr lang="en-US" dirty="0" err="1">
                <a:sym typeface="Wingdings" panose="05000000000000000000" pitchFamily="2" charset="2"/>
              </a:rPr>
              <a:t>zien</a:t>
            </a:r>
            <a:r>
              <a:rPr lang="en-US" dirty="0">
                <a:sym typeface="Wingdings" panose="05000000000000000000" pitchFamily="2" charset="2"/>
              </a:rPr>
              <a:t> bij </a:t>
            </a:r>
            <a:r>
              <a:rPr lang="en-US" dirty="0" err="1">
                <a:sym typeface="Wingdings" panose="05000000000000000000" pitchFamily="2" charset="2"/>
              </a:rPr>
              <a:t>welke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krachten</a:t>
            </a:r>
            <a:r>
              <a:rPr lang="en-US" dirty="0">
                <a:sym typeface="Wingdings" panose="05000000000000000000" pitchFamily="2" charset="2"/>
              </a:rPr>
              <a:t> het </a:t>
            </a:r>
            <a:r>
              <a:rPr lang="en-US" dirty="0" err="1">
                <a:sym typeface="Wingdings" panose="05000000000000000000" pitchFamily="2" charset="2"/>
              </a:rPr>
              <a:t>breekt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Tot slot </a:t>
            </a:r>
            <a:r>
              <a:rPr lang="en-US" dirty="0" err="1">
                <a:sym typeface="Wingdings" panose="05000000000000000000" pitchFamily="2" charset="2"/>
              </a:rPr>
              <a:t>begint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alles</a:t>
            </a:r>
            <a:r>
              <a:rPr lang="en-US" dirty="0">
                <a:sym typeface="Wingdings" panose="05000000000000000000" pitchFamily="2" charset="2"/>
              </a:rPr>
              <a:t> met </a:t>
            </a:r>
            <a:r>
              <a:rPr lang="en-US" dirty="0" err="1">
                <a:sym typeface="Wingdings" panose="05000000000000000000" pitchFamily="2" charset="2"/>
              </a:rPr>
              <a:t>vragen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stellen</a:t>
            </a:r>
            <a:r>
              <a:rPr lang="en-US" dirty="0">
                <a:sym typeface="Wingdings" panose="05000000000000000000" pitchFamily="2" charset="2"/>
              </a:rPr>
              <a:t>, dus </a:t>
            </a:r>
            <a:r>
              <a:rPr lang="en-US" dirty="0" err="1">
                <a:sym typeface="Wingdings" panose="05000000000000000000" pitchFamily="2" charset="2"/>
              </a:rPr>
              <a:t>waar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komt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staal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vandaan</a:t>
            </a:r>
            <a:r>
              <a:rPr lang="en-US" dirty="0">
                <a:sym typeface="Wingdings" panose="05000000000000000000" pitchFamily="2" charset="2"/>
              </a:rPr>
              <a:t>, wat is het </a:t>
            </a:r>
            <a:r>
              <a:rPr lang="en-US" dirty="0" err="1">
                <a:sym typeface="Wingdings" panose="05000000000000000000" pitchFamily="2" charset="2"/>
              </a:rPr>
              <a:t>eigenlijk</a:t>
            </a:r>
            <a:r>
              <a:rPr lang="en-US" dirty="0">
                <a:sym typeface="Wingdings" panose="05000000000000000000" pitchFamily="2" charset="2"/>
              </a:rPr>
              <a:t>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976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 </a:t>
            </a:r>
            <a:r>
              <a:rPr lang="en-US" dirty="0" err="1"/>
              <a:t>zover</a:t>
            </a:r>
            <a:r>
              <a:rPr lang="en-US" dirty="0"/>
              <a:t> de intro, nu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beginnen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6 </a:t>
            </a:r>
            <a:r>
              <a:rPr lang="en-US" dirty="0" err="1"/>
              <a:t>experimenten</a:t>
            </a:r>
            <a:r>
              <a:rPr lang="en-US" dirty="0"/>
              <a:t> / </a:t>
            </a:r>
            <a:r>
              <a:rPr lang="en-US" dirty="0" err="1"/>
              <a:t>proeven</a:t>
            </a:r>
            <a:r>
              <a:rPr lang="en-US" dirty="0"/>
              <a:t>.</a:t>
            </a:r>
          </a:p>
          <a:p>
            <a:r>
              <a:rPr lang="en-US" dirty="0"/>
              <a:t>&lt;click&gt; Dus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graag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je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verbazen</a:t>
            </a:r>
            <a:r>
              <a:rPr lang="en-US" dirty="0"/>
              <a:t>, </a:t>
            </a:r>
            <a:r>
              <a:rPr lang="en-US" dirty="0" err="1"/>
              <a:t>dingen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onderzoeken</a:t>
            </a:r>
            <a:r>
              <a:rPr lang="en-US" dirty="0"/>
              <a:t>,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, </a:t>
            </a:r>
            <a:r>
              <a:rPr lang="en-US" dirty="0" err="1"/>
              <a:t>zodat</a:t>
            </a:r>
            <a:r>
              <a:rPr lang="en-US" dirty="0"/>
              <a:t> het </a:t>
            </a:r>
            <a:r>
              <a:rPr lang="en-US" dirty="0" err="1"/>
              <a:t>naast</a:t>
            </a:r>
            <a:r>
              <a:rPr lang="en-US" dirty="0"/>
              <a:t> </a:t>
            </a:r>
            <a:r>
              <a:rPr lang="en-US" dirty="0" err="1"/>
              <a:t>leuk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leerzaam</a:t>
            </a:r>
            <a:r>
              <a:rPr lang="en-US" dirty="0"/>
              <a:t> is.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107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Dit is voor de afsluiting om 14 uur.</a:t>
            </a:r>
          </a:p>
          <a:p>
            <a:r>
              <a:rPr lang="nl-NL" dirty="0"/>
              <a:t>Stel dat je natuurkunde leuk vindt. En dat je natuurkundige zou worden. In wat voor beroepen zou je dan terecht kunnen komen?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2545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bruggen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van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experimenten</a:t>
            </a:r>
            <a:r>
              <a:rPr lang="en-US" dirty="0"/>
              <a:t>, hoe zit </a:t>
            </a:r>
            <a:r>
              <a:rPr lang="en-US" dirty="0" err="1"/>
              <a:t>dat</a:t>
            </a:r>
            <a:r>
              <a:rPr lang="en-US" dirty="0"/>
              <a:t> dan met die </a:t>
            </a:r>
            <a:r>
              <a:rPr lang="en-US" dirty="0" err="1"/>
              <a:t>beroepen</a:t>
            </a:r>
            <a:r>
              <a:rPr lang="en-US" dirty="0"/>
              <a:t>?</a:t>
            </a:r>
          </a:p>
          <a:p>
            <a:r>
              <a:rPr lang="en-US" dirty="0"/>
              <a:t>&lt;click&gt; De </a:t>
            </a:r>
            <a:r>
              <a:rPr lang="en-US" dirty="0" err="1"/>
              <a:t>beroepen</a:t>
            </a:r>
            <a:r>
              <a:rPr lang="en-US" dirty="0"/>
              <a:t> </a:t>
            </a:r>
            <a:r>
              <a:rPr lang="en-US" dirty="0" err="1"/>
              <a:t>kun</a:t>
            </a:r>
            <a:r>
              <a:rPr lang="en-US" dirty="0"/>
              <a:t> je </a:t>
            </a:r>
            <a:r>
              <a:rPr lang="en-US" dirty="0" err="1"/>
              <a:t>indelen</a:t>
            </a:r>
            <a:r>
              <a:rPr lang="en-US" dirty="0"/>
              <a:t> in 3 </a:t>
            </a:r>
            <a:r>
              <a:rPr lang="en-US" dirty="0" err="1"/>
              <a:t>groepen</a:t>
            </a:r>
            <a:r>
              <a:rPr lang="en-US" dirty="0"/>
              <a:t>.</a:t>
            </a:r>
          </a:p>
          <a:p>
            <a:r>
              <a:rPr lang="en-US" dirty="0"/>
              <a:t>&lt;click&gt; En </a:t>
            </a:r>
            <a:r>
              <a:rPr lang="en-US" dirty="0" err="1"/>
              <a:t>voor</a:t>
            </a:r>
            <a:r>
              <a:rPr lang="en-US" dirty="0"/>
              <a:t> elk van die </a:t>
            </a:r>
            <a:r>
              <a:rPr lang="en-US" dirty="0" err="1"/>
              <a:t>groepen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dirty="0" err="1"/>
              <a:t>vaardigheden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in de </a:t>
            </a:r>
            <a:r>
              <a:rPr lang="en-US" dirty="0" err="1"/>
              <a:t>mensen</a:t>
            </a:r>
            <a:r>
              <a:rPr lang="en-US" dirty="0"/>
              <a:t>.</a:t>
            </a:r>
          </a:p>
          <a:p>
            <a:r>
              <a:rPr lang="en-US" dirty="0"/>
              <a:t>&lt;click&gt; En die </a:t>
            </a:r>
            <a:r>
              <a:rPr lang="en-US" dirty="0" err="1"/>
              <a:t>zijn</a:t>
            </a:r>
            <a:r>
              <a:rPr lang="en-US" dirty="0"/>
              <a:t> van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afhankelijk</a:t>
            </a:r>
            <a:r>
              <a:rPr lang="en-US" dirty="0"/>
              <a:t> want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onderzoeker</a:t>
            </a:r>
            <a:r>
              <a:rPr lang="en-US" dirty="0"/>
              <a:t> geen </a:t>
            </a:r>
            <a:r>
              <a:rPr lang="en-US" dirty="0" err="1"/>
              <a:t>staal</a:t>
            </a:r>
            <a:r>
              <a:rPr lang="en-US" dirty="0"/>
              <a:t> in </a:t>
            </a:r>
            <a:r>
              <a:rPr lang="en-US" dirty="0" err="1"/>
              <a:t>eenbrug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oplossing</a:t>
            </a:r>
            <a:r>
              <a:rPr lang="en-US" dirty="0"/>
              <a:t> om een </a:t>
            </a:r>
            <a:r>
              <a:rPr lang="en-US" dirty="0" err="1"/>
              <a:t>rivier</a:t>
            </a:r>
            <a:r>
              <a:rPr lang="en-US" dirty="0"/>
              <a:t> over te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steken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08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 een total </a:t>
            </a:r>
            <a:r>
              <a:rPr lang="en-US" dirty="0" err="1"/>
              <a:t>ander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graag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voor</a:t>
            </a:r>
            <a:r>
              <a:rPr lang="en-US" dirty="0"/>
              <a:t> elk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beroepen</a:t>
            </a:r>
            <a:r>
              <a:rPr lang="en-US" dirty="0"/>
              <a:t> </a:t>
            </a:r>
            <a:r>
              <a:rPr lang="en-US" dirty="0" err="1"/>
              <a:t>nadenkt</a:t>
            </a:r>
            <a:r>
              <a:rPr lang="en-US" dirty="0"/>
              <a:t> of </a:t>
            </a:r>
            <a:r>
              <a:rPr lang="en-US" dirty="0" err="1"/>
              <a:t>natuurkunde</a:t>
            </a:r>
            <a:r>
              <a:rPr lang="en-US" dirty="0"/>
              <a:t> </a:t>
            </a:r>
            <a:r>
              <a:rPr lang="en-US" dirty="0" err="1"/>
              <a:t>belangrijk</a:t>
            </a:r>
            <a:r>
              <a:rPr lang="en-US" dirty="0"/>
              <a:t> is, </a:t>
            </a:r>
            <a:r>
              <a:rPr lang="en-US" dirty="0" err="1"/>
              <a:t>nodig</a:t>
            </a:r>
            <a:r>
              <a:rPr lang="en-US" dirty="0"/>
              <a:t> is, of </a:t>
            </a:r>
            <a:r>
              <a:rPr lang="en-US" dirty="0" err="1"/>
              <a:t>leuk</a:t>
            </a:r>
            <a:r>
              <a:rPr lang="en-US" dirty="0"/>
              <a:t> is. Of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 met </a:t>
            </a:r>
            <a:r>
              <a:rPr lang="en-US" dirty="0" err="1"/>
              <a:t>kennis</a:t>
            </a:r>
            <a:r>
              <a:rPr lang="en-US" dirty="0"/>
              <a:t> van </a:t>
            </a:r>
            <a:r>
              <a:rPr lang="en-US" dirty="0" err="1"/>
              <a:t>natuurkunde</a:t>
            </a:r>
            <a:r>
              <a:rPr lang="en-US" dirty="0"/>
              <a:t> </a:t>
            </a:r>
            <a:r>
              <a:rPr lang="en-US" dirty="0" err="1"/>
              <a:t>gewild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om hoe ze </a:t>
            </a:r>
            <a:r>
              <a:rPr lang="en-US" dirty="0" err="1"/>
              <a:t>denken</a:t>
            </a:r>
            <a:r>
              <a:rPr lang="en-US" dirty="0"/>
              <a:t>,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zozeer</a:t>
            </a:r>
            <a:r>
              <a:rPr lang="en-US" dirty="0"/>
              <a:t> om wat ze </a:t>
            </a:r>
            <a:r>
              <a:rPr lang="en-US" dirty="0" err="1"/>
              <a:t>weten</a:t>
            </a:r>
            <a:r>
              <a:rPr lang="en-US" dirty="0"/>
              <a:t>.</a:t>
            </a:r>
          </a:p>
          <a:p>
            <a:r>
              <a:rPr lang="en-US" dirty="0"/>
              <a:t>Nu </a:t>
            </a:r>
            <a:r>
              <a:rPr lang="en-US" dirty="0" err="1"/>
              <a:t>clicken</a:t>
            </a:r>
            <a:r>
              <a:rPr lang="en-US" dirty="0"/>
              <a:t> we door de </a:t>
            </a:r>
            <a:r>
              <a:rPr lang="en-US" dirty="0" err="1"/>
              <a:t>beroepen</a:t>
            </a:r>
            <a:r>
              <a:rPr lang="en-US" dirty="0"/>
              <a:t> </a:t>
            </a:r>
            <a:r>
              <a:rPr lang="en-US" dirty="0" err="1"/>
              <a:t>heen</a:t>
            </a:r>
            <a:r>
              <a:rPr lang="en-US" dirty="0"/>
              <a:t>.  Bij elk een </a:t>
            </a:r>
            <a:r>
              <a:rPr lang="en-US" dirty="0" err="1"/>
              <a:t>voorbeeld</a:t>
            </a:r>
            <a:r>
              <a:rPr lang="en-US" dirty="0"/>
              <a:t>, </a:t>
            </a:r>
            <a:r>
              <a:rPr lang="en-US" dirty="0" err="1"/>
              <a:t>bijv</a:t>
            </a:r>
            <a:r>
              <a:rPr lang="en-US" dirty="0"/>
              <a:t>. Hoe </a:t>
            </a:r>
            <a:r>
              <a:rPr lang="en-US" dirty="0" err="1"/>
              <a:t>werkt</a:t>
            </a:r>
            <a:r>
              <a:rPr lang="en-US" dirty="0"/>
              <a:t> het </a:t>
            </a:r>
            <a:r>
              <a:rPr lang="en-US" dirty="0" err="1"/>
              <a:t>weer</a:t>
            </a:r>
            <a:r>
              <a:rPr lang="en-US" dirty="0"/>
              <a:t>, de </a:t>
            </a:r>
            <a:r>
              <a:rPr lang="en-US" dirty="0" err="1"/>
              <a:t>bacteries</a:t>
            </a:r>
            <a:r>
              <a:rPr lang="en-US" dirty="0"/>
              <a:t> van </a:t>
            </a:r>
            <a:r>
              <a:rPr lang="en-US" dirty="0" err="1"/>
              <a:t>aarde</a:t>
            </a:r>
            <a:r>
              <a:rPr lang="en-US" dirty="0"/>
              <a:t> of van de </a:t>
            </a:r>
            <a:r>
              <a:rPr lang="en-US" dirty="0" err="1"/>
              <a:t>maan</a:t>
            </a:r>
            <a:r>
              <a:rPr lang="en-US" dirty="0"/>
              <a:t>, hoe </a:t>
            </a:r>
            <a:r>
              <a:rPr lang="en-US" dirty="0" err="1"/>
              <a:t>kan</a:t>
            </a:r>
            <a:r>
              <a:rPr lang="en-US" dirty="0"/>
              <a:t> de lander op de </a:t>
            </a:r>
            <a:r>
              <a:rPr lang="en-US" dirty="0" err="1"/>
              <a:t>grond</a:t>
            </a:r>
            <a:r>
              <a:rPr lang="en-US" dirty="0"/>
              <a:t> </a:t>
            </a:r>
            <a:r>
              <a:rPr lang="en-US" dirty="0" err="1"/>
              <a:t>rijden</a:t>
            </a:r>
            <a:r>
              <a:rPr lang="en-US" dirty="0"/>
              <a:t>, de arm met de boor, </a:t>
            </a:r>
            <a:r>
              <a:rPr lang="en-US" dirty="0" err="1"/>
              <a:t>alles</a:t>
            </a:r>
            <a:r>
              <a:rPr lang="en-US" dirty="0"/>
              <a:t> in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(</a:t>
            </a:r>
            <a:r>
              <a:rPr lang="en-US" dirty="0" err="1"/>
              <a:t>momentsleutel</a:t>
            </a:r>
            <a:r>
              <a:rPr lang="en-US" dirty="0"/>
              <a:t>), de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meesturen</a:t>
            </a:r>
            <a:r>
              <a:rPr lang="en-US" dirty="0"/>
              <a:t>, ..., hoe </a:t>
            </a:r>
            <a:r>
              <a:rPr lang="en-US" dirty="0" err="1"/>
              <a:t>ontwerp</a:t>
            </a:r>
            <a:r>
              <a:rPr lang="en-US" dirty="0"/>
              <a:t> je </a:t>
            </a:r>
            <a:r>
              <a:rPr lang="en-US" dirty="0" err="1"/>
              <a:t>dit</a:t>
            </a:r>
            <a:r>
              <a:rPr lang="en-US" dirty="0"/>
              <a:t>, hoe </a:t>
            </a:r>
            <a:r>
              <a:rPr lang="en-US" dirty="0" err="1"/>
              <a:t>zet</a:t>
            </a:r>
            <a:r>
              <a:rPr lang="en-US" dirty="0"/>
              <a:t> je het in </a:t>
            </a:r>
            <a:r>
              <a:rPr lang="en-US" dirty="0" err="1"/>
              <a:t>elkaar</a:t>
            </a:r>
            <a:r>
              <a:rPr lang="en-US" dirty="0"/>
              <a:t>...</a:t>
            </a:r>
          </a:p>
          <a:p>
            <a:r>
              <a:rPr lang="en-US" dirty="0"/>
              <a:t>Bij de computers </a:t>
            </a:r>
            <a:r>
              <a:rPr lang="en-US" dirty="0" err="1"/>
              <a:t>aangeven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</a:t>
            </a:r>
            <a:r>
              <a:rPr lang="en-US" dirty="0" err="1"/>
              <a:t>ook</a:t>
            </a:r>
            <a:r>
              <a:rPr lang="en-US" dirty="0"/>
              <a:t> een computer </a:t>
            </a:r>
            <a:r>
              <a:rPr lang="en-US" dirty="0" err="1"/>
              <a:t>ipv</a:t>
            </a:r>
            <a:r>
              <a:rPr lang="en-US" dirty="0"/>
              <a:t> een </a:t>
            </a:r>
            <a:r>
              <a:rPr lang="en-US" dirty="0" err="1"/>
              <a:t>mens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of een </a:t>
            </a:r>
            <a:r>
              <a:rPr lang="en-US" dirty="0" err="1"/>
              <a:t>mens</a:t>
            </a:r>
            <a:r>
              <a:rPr lang="en-US" dirty="0"/>
              <a:t> die de computer </a:t>
            </a:r>
            <a:r>
              <a:rPr lang="en-US" dirty="0" err="1"/>
              <a:t>programmeert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19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22-12-2024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nl.wikipedia.org/wiki/Ferromagnetisme" TargetMode="External"/><Relationship Id="rId3" Type="http://schemas.openxmlformats.org/officeDocument/2006/relationships/hyperlink" Target="https://magneten-in-het-dagelijks-leven-we-zouden-het-bijna-vergeten2.webnode.be/wat-is-magnetisme/" TargetMode="External"/><Relationship Id="rId7" Type="http://schemas.openxmlformats.org/officeDocument/2006/relationships/hyperlink" Target="https://nl.wikipedia.org/wiki/Diamagnetisme" TargetMode="External"/><Relationship Id="rId12" Type="http://schemas.openxmlformats.org/officeDocument/2006/relationships/hyperlink" Target="https://www.quantumuniverse.nl/wanneer-kikkers-vliegen" TargetMode="External"/><Relationship Id="rId2" Type="http://schemas.openxmlformats.org/officeDocument/2006/relationships/hyperlink" Target="https://nl.wikipedia.org/wiki/Categorie:Magnetis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nl.wikipedia.org/wiki/Elektromagnetisme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nl.wikipedia.org/wiki/Paramagnetisme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nl.wikipedia.org/wiki/Antiferromagnetism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B15ED3C-AAE6-1C5C-F4BA-5D5489C3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06" y="6834"/>
            <a:ext cx="7113649" cy="513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0FEDD-AEF3-C1FA-611C-6816EA6099D0}"/>
              </a:ext>
            </a:extLst>
          </p:cNvPr>
          <p:cNvSpPr txBox="1"/>
          <p:nvPr/>
        </p:nvSpPr>
        <p:spPr>
          <a:xfrm rot="16200000">
            <a:off x="-1373057" y="1901134"/>
            <a:ext cx="4788024" cy="134360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nl-NL" sz="7200" dirty="0">
                <a:solidFill>
                  <a:srgbClr val="7030A0"/>
                </a:solidFill>
              </a:rPr>
              <a:t>Natuurkunde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E47BEB-5B3F-51DC-7ADD-B797871DAF38}"/>
              </a:ext>
            </a:extLst>
          </p:cNvPr>
          <p:cNvSpPr/>
          <p:nvPr/>
        </p:nvSpPr>
        <p:spPr>
          <a:xfrm>
            <a:off x="4784879" y="4739804"/>
            <a:ext cx="4355976" cy="24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38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4E266-BB5C-1B4B-6FF9-13F8D423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0" y="-596602"/>
            <a:ext cx="7600950" cy="6080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3FB1A-DB1F-B46F-E0B1-E735C72D626B}"/>
              </a:ext>
            </a:extLst>
          </p:cNvPr>
          <p:cNvSpPr txBox="1"/>
          <p:nvPr/>
        </p:nvSpPr>
        <p:spPr>
          <a:xfrm>
            <a:off x="107772" y="339502"/>
            <a:ext cx="1411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Meteoroloog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17C7E-4EC6-2EB4-D3A8-72C04D1B8DBF}"/>
              </a:ext>
            </a:extLst>
          </p:cNvPr>
          <p:cNvSpPr txBox="1"/>
          <p:nvPr/>
        </p:nvSpPr>
        <p:spPr>
          <a:xfrm>
            <a:off x="107772" y="1152375"/>
            <a:ext cx="13683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Bacterioloog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D0A2A-AAB7-AA50-6045-C0B3701C770B}"/>
              </a:ext>
            </a:extLst>
          </p:cNvPr>
          <p:cNvSpPr txBox="1"/>
          <p:nvPr/>
        </p:nvSpPr>
        <p:spPr>
          <a:xfrm>
            <a:off x="107772" y="1960938"/>
            <a:ext cx="9733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Geoloog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D33A1-D4D6-FCD4-B9C8-8086F721A851}"/>
              </a:ext>
            </a:extLst>
          </p:cNvPr>
          <p:cNvSpPr txBox="1"/>
          <p:nvPr/>
        </p:nvSpPr>
        <p:spPr>
          <a:xfrm>
            <a:off x="7628995" y="1960938"/>
            <a:ext cx="14075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Constructeur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32973-605B-24A7-1525-B4E200250B29}"/>
              </a:ext>
            </a:extLst>
          </p:cNvPr>
          <p:cNvSpPr txBox="1"/>
          <p:nvPr/>
        </p:nvSpPr>
        <p:spPr>
          <a:xfrm>
            <a:off x="107504" y="2879035"/>
            <a:ext cx="16260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Kraanmachinist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8B5FD-2AC4-5107-A3D8-E15546D69E18}"/>
              </a:ext>
            </a:extLst>
          </p:cNvPr>
          <p:cNvSpPr txBox="1"/>
          <p:nvPr/>
        </p:nvSpPr>
        <p:spPr>
          <a:xfrm>
            <a:off x="6751488" y="339502"/>
            <a:ext cx="228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Software </a:t>
            </a:r>
            <a:r>
              <a:rPr lang="en-US" dirty="0" err="1"/>
              <a:t>ontwikkelaar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D8F5-9FE9-7820-9377-42DA612C6BE7}"/>
              </a:ext>
            </a:extLst>
          </p:cNvPr>
          <p:cNvSpPr txBox="1"/>
          <p:nvPr/>
        </p:nvSpPr>
        <p:spPr>
          <a:xfrm>
            <a:off x="6723106" y="1152375"/>
            <a:ext cx="23133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Werktuigbouwkundige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8BFD8-06AD-7CCC-6265-730FAA546EB3}"/>
              </a:ext>
            </a:extLst>
          </p:cNvPr>
          <p:cNvSpPr txBox="1"/>
          <p:nvPr/>
        </p:nvSpPr>
        <p:spPr>
          <a:xfrm>
            <a:off x="8229159" y="2879035"/>
            <a:ext cx="8073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Acteur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007F8-2BE3-E8F7-AA1E-DD977BDA3736}"/>
              </a:ext>
            </a:extLst>
          </p:cNvPr>
          <p:cNvSpPr txBox="1"/>
          <p:nvPr/>
        </p:nvSpPr>
        <p:spPr>
          <a:xfrm>
            <a:off x="8062953" y="3687598"/>
            <a:ext cx="9655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Politicus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3F04F-CC64-C7CD-9B36-F440D02F64A0}"/>
              </a:ext>
            </a:extLst>
          </p:cNvPr>
          <p:cNvSpPr txBox="1"/>
          <p:nvPr/>
        </p:nvSpPr>
        <p:spPr>
          <a:xfrm>
            <a:off x="8127646" y="4496161"/>
            <a:ext cx="9085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Rechter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CF646-9494-F1B2-7947-FB612BFBD765}"/>
              </a:ext>
            </a:extLst>
          </p:cNvPr>
          <p:cNvSpPr txBox="1"/>
          <p:nvPr/>
        </p:nvSpPr>
        <p:spPr>
          <a:xfrm>
            <a:off x="107770" y="3687598"/>
            <a:ext cx="10152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Monteur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ECCE0-E4CE-BD4D-F0F8-5FB4EF86843B}"/>
              </a:ext>
            </a:extLst>
          </p:cNvPr>
          <p:cNvSpPr txBox="1"/>
          <p:nvPr/>
        </p:nvSpPr>
        <p:spPr>
          <a:xfrm>
            <a:off x="117644" y="4496161"/>
            <a:ext cx="9509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Kapitein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0792B-3EB6-8315-6C13-79FF37F0B0D4}"/>
              </a:ext>
            </a:extLst>
          </p:cNvPr>
          <p:cNvSpPr txBox="1"/>
          <p:nvPr/>
        </p:nvSpPr>
        <p:spPr>
          <a:xfrm>
            <a:off x="1300583" y="132299"/>
            <a:ext cx="535404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nodig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66BE6-57BF-FE7E-CEF2-B0FA5AF6B2C6}"/>
              </a:ext>
            </a:extLst>
          </p:cNvPr>
          <p:cNvSpPr txBox="1"/>
          <p:nvPr/>
        </p:nvSpPr>
        <p:spPr>
          <a:xfrm>
            <a:off x="1213561" y="956079"/>
            <a:ext cx="535404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nodig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6CD97-C2C0-4750-DE54-BD95A9D38DF9}"/>
              </a:ext>
            </a:extLst>
          </p:cNvPr>
          <p:cNvSpPr txBox="1"/>
          <p:nvPr/>
        </p:nvSpPr>
        <p:spPr>
          <a:xfrm>
            <a:off x="826931" y="1764512"/>
            <a:ext cx="535404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nodig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CC6FDF-6B85-57DA-5123-7037A53EFA5D}"/>
              </a:ext>
            </a:extLst>
          </p:cNvPr>
          <p:cNvSpPr txBox="1"/>
          <p:nvPr/>
        </p:nvSpPr>
        <p:spPr>
          <a:xfrm>
            <a:off x="1262628" y="2687664"/>
            <a:ext cx="948978" cy="27699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belangrijk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3A016-37DD-BAB3-6B4B-583F4A9F7B94}"/>
              </a:ext>
            </a:extLst>
          </p:cNvPr>
          <p:cNvSpPr txBox="1"/>
          <p:nvPr/>
        </p:nvSpPr>
        <p:spPr>
          <a:xfrm>
            <a:off x="646472" y="3500769"/>
            <a:ext cx="948978" cy="27699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belangrijk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7FFDCD-4DE6-B1A0-FC67-721843B39CE7}"/>
              </a:ext>
            </a:extLst>
          </p:cNvPr>
          <p:cNvSpPr txBox="1"/>
          <p:nvPr/>
        </p:nvSpPr>
        <p:spPr>
          <a:xfrm>
            <a:off x="870931" y="4298760"/>
            <a:ext cx="948978" cy="27699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belangrijk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8FFB13-D507-6BD5-B4A6-F5E15E4AEC7A}"/>
              </a:ext>
            </a:extLst>
          </p:cNvPr>
          <p:cNvSpPr txBox="1"/>
          <p:nvPr/>
        </p:nvSpPr>
        <p:spPr>
          <a:xfrm>
            <a:off x="6423318" y="132299"/>
            <a:ext cx="627929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gewild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3151A6-E71D-FD79-0476-03B6DC3E7FA2}"/>
              </a:ext>
            </a:extLst>
          </p:cNvPr>
          <p:cNvSpPr txBox="1"/>
          <p:nvPr/>
        </p:nvSpPr>
        <p:spPr>
          <a:xfrm>
            <a:off x="8033467" y="2674731"/>
            <a:ext cx="40556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leuk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25DDD-BF1A-B37E-D2D2-D5D6D381EE77}"/>
              </a:ext>
            </a:extLst>
          </p:cNvPr>
          <p:cNvSpPr txBox="1"/>
          <p:nvPr/>
        </p:nvSpPr>
        <p:spPr>
          <a:xfrm>
            <a:off x="7858537" y="3484368"/>
            <a:ext cx="40556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leuk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0B4C54-DEB8-57CC-146F-D1270C5DF7FB}"/>
              </a:ext>
            </a:extLst>
          </p:cNvPr>
          <p:cNvSpPr txBox="1"/>
          <p:nvPr/>
        </p:nvSpPr>
        <p:spPr>
          <a:xfrm>
            <a:off x="7931954" y="4295351"/>
            <a:ext cx="40556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leuk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8" name="Graphic 27" descr="Computer with solid fill">
            <a:extLst>
              <a:ext uri="{FF2B5EF4-FFF2-40B4-BE49-F238E27FC236}">
                <a16:creationId xmlns:a16="http://schemas.microsoft.com/office/drawing/2014/main" id="{81970ABD-1C3B-3A17-BBCC-DE4E0B712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68" y="4707465"/>
            <a:ext cx="529208" cy="529208"/>
          </a:xfrm>
          <a:prstGeom prst="rect">
            <a:avLst/>
          </a:prstGeom>
        </p:spPr>
      </p:pic>
      <p:pic>
        <p:nvPicPr>
          <p:cNvPr id="29" name="Graphic 28" descr="Computer with solid fill">
            <a:extLst>
              <a:ext uri="{FF2B5EF4-FFF2-40B4-BE49-F238E27FC236}">
                <a16:creationId xmlns:a16="http://schemas.microsoft.com/office/drawing/2014/main" id="{DCE874BD-BF2D-38A0-0D1E-4E24ED806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438" y="3093659"/>
            <a:ext cx="529208" cy="529208"/>
          </a:xfrm>
          <a:prstGeom prst="rect">
            <a:avLst/>
          </a:prstGeom>
        </p:spPr>
      </p:pic>
      <p:pic>
        <p:nvPicPr>
          <p:cNvPr id="30" name="Graphic 29" descr="Computer with solid fill">
            <a:extLst>
              <a:ext uri="{FF2B5EF4-FFF2-40B4-BE49-F238E27FC236}">
                <a16:creationId xmlns:a16="http://schemas.microsoft.com/office/drawing/2014/main" id="{782C83C5-23D7-0954-845B-EF3540BD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8179" y="551940"/>
            <a:ext cx="529208" cy="529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8EB60E-6C7A-E67C-7940-E087811D51A6}"/>
              </a:ext>
            </a:extLst>
          </p:cNvPr>
          <p:cNvSpPr txBox="1"/>
          <p:nvPr/>
        </p:nvSpPr>
        <p:spPr>
          <a:xfrm>
            <a:off x="6423318" y="959633"/>
            <a:ext cx="535404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nodig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DD4EB7-C134-DB14-074E-02FF896F5C1C}"/>
              </a:ext>
            </a:extLst>
          </p:cNvPr>
          <p:cNvSpPr txBox="1"/>
          <p:nvPr/>
        </p:nvSpPr>
        <p:spPr>
          <a:xfrm>
            <a:off x="7425545" y="1768838"/>
            <a:ext cx="535404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nodig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6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77248" y="123478"/>
            <a:ext cx="3240360" cy="5020022"/>
          </a:xfrm>
        </p:spPr>
        <p:txBody>
          <a:bodyPr>
            <a:normAutofit fontScale="92500" lnSpcReduction="20000"/>
          </a:bodyPr>
          <a:lstStyle/>
          <a:p>
            <a:pPr marL="88900" indent="-88900">
              <a:spcBef>
                <a:spcPts val="0"/>
              </a:spcBef>
              <a:buNone/>
            </a:pPr>
            <a:endParaRPr lang="en-US" sz="2200" b="1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nl-NL" sz="1400" dirty="0">
                <a:solidFill>
                  <a:srgbClr val="7030A0"/>
                </a:solidFill>
              </a:rPr>
              <a:t>Milieu-inspecteur</a:t>
            </a:r>
          </a:p>
          <a:p>
            <a:pPr marL="88900" indent="-88900">
              <a:spcBef>
                <a:spcPts val="0"/>
              </a:spcBef>
            </a:pPr>
            <a:r>
              <a:rPr lang="nl-NL" sz="1400" dirty="0">
                <a:solidFill>
                  <a:srgbClr val="7030A0"/>
                </a:solidFill>
              </a:rPr>
              <a:t>Milieuadviseur</a:t>
            </a: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Natuurkundig</a:t>
            </a:r>
            <a:r>
              <a:rPr lang="en-US" sz="1400" dirty="0">
                <a:solidFill>
                  <a:srgbClr val="7030A0"/>
                </a:solidFill>
              </a:rPr>
              <a:t> </a:t>
            </a:r>
            <a:r>
              <a:rPr lang="en-US" sz="1400" dirty="0" err="1">
                <a:solidFill>
                  <a:srgbClr val="7030A0"/>
                </a:solidFill>
              </a:rPr>
              <a:t>onderzoeker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Onderzoeker</a:t>
            </a:r>
            <a:r>
              <a:rPr lang="en-US" sz="1400" dirty="0">
                <a:solidFill>
                  <a:srgbClr val="7030A0"/>
                </a:solidFill>
              </a:rPr>
              <a:t> </a:t>
            </a:r>
            <a:r>
              <a:rPr lang="en-US" sz="1400" dirty="0" err="1">
                <a:solidFill>
                  <a:srgbClr val="7030A0"/>
                </a:solidFill>
              </a:rPr>
              <a:t>bij</a:t>
            </a:r>
            <a:r>
              <a:rPr lang="en-US" sz="1400" dirty="0">
                <a:solidFill>
                  <a:srgbClr val="7030A0"/>
                </a:solidFill>
              </a:rPr>
              <a:t> TNO, FOM, SRON</a:t>
            </a: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Ontwikkelaar</a:t>
            </a:r>
            <a:r>
              <a:rPr lang="en-US" sz="1400" dirty="0">
                <a:solidFill>
                  <a:srgbClr val="7030A0"/>
                </a:solidFill>
              </a:rPr>
              <a:t> bij Shell, Samsung, Sony</a:t>
            </a: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Ontwikkelaar</a:t>
            </a:r>
            <a:r>
              <a:rPr lang="en-US" sz="1400" dirty="0">
                <a:solidFill>
                  <a:srgbClr val="7030A0"/>
                </a:solidFill>
              </a:rPr>
              <a:t> van </a:t>
            </a:r>
            <a:r>
              <a:rPr lang="en-US" sz="1400" dirty="0" err="1">
                <a:solidFill>
                  <a:srgbClr val="7030A0"/>
                </a:solidFill>
              </a:rPr>
              <a:t>ziekenhuisapparatuur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nl-NL" sz="1400" dirty="0">
                <a:solidFill>
                  <a:srgbClr val="7030A0"/>
                </a:solidFill>
              </a:rPr>
              <a:t>Productontwikkelaar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>
                <a:solidFill>
                  <a:srgbClr val="7030A0"/>
                </a:solidFill>
              </a:rPr>
              <a:t>Software </a:t>
            </a:r>
            <a:r>
              <a:rPr lang="en-US" sz="1400" dirty="0" err="1">
                <a:solidFill>
                  <a:srgbClr val="7030A0"/>
                </a:solidFill>
              </a:rPr>
              <a:t>ontwikkelaar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Sterrenkundige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Systeemontwikkelaar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Werktuigbouwer</a:t>
            </a:r>
            <a:endParaRPr lang="nl-NL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nl-NL" sz="1400" dirty="0">
                <a:solidFill>
                  <a:srgbClr val="7030A0"/>
                </a:solidFill>
              </a:rPr>
              <a:t>Wetenschappelijk journalist</a:t>
            </a:r>
          </a:p>
          <a:p>
            <a:pPr marL="88900" indent="-88900">
              <a:spcBef>
                <a:spcPts val="0"/>
              </a:spcBef>
            </a:pPr>
            <a:endParaRPr lang="en-US" sz="1400" dirty="0"/>
          </a:p>
          <a:p>
            <a:pPr marL="88900" indent="-88900">
              <a:spcBef>
                <a:spcPts val="0"/>
              </a:spcBef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 err="1">
                <a:solidFill>
                  <a:srgbClr val="7030A0"/>
                </a:solidFill>
              </a:rPr>
              <a:t>Beroepen</a:t>
            </a:r>
            <a:r>
              <a:rPr lang="en-US" sz="1900" b="1" dirty="0">
                <a:solidFill>
                  <a:srgbClr val="7030A0"/>
                </a:solidFill>
              </a:rPr>
              <a:t> </a:t>
            </a:r>
            <a:r>
              <a:rPr lang="en-US" sz="1900" b="1" dirty="0" err="1">
                <a:solidFill>
                  <a:srgbClr val="7030A0"/>
                </a:solidFill>
              </a:rPr>
              <a:t>waar</a:t>
            </a:r>
            <a:br>
              <a:rPr lang="en-US" sz="1900" b="1" dirty="0">
                <a:solidFill>
                  <a:srgbClr val="7030A0"/>
                </a:solidFill>
              </a:rPr>
            </a:br>
            <a:r>
              <a:rPr lang="en-US" sz="1900" b="1" u="sng" dirty="0" err="1">
                <a:solidFill>
                  <a:srgbClr val="CC00CC"/>
                </a:solidFill>
              </a:rPr>
              <a:t>natuurkunde</a:t>
            </a:r>
            <a:r>
              <a:rPr lang="en-US" sz="1900" b="1" u="sng" dirty="0">
                <a:solidFill>
                  <a:srgbClr val="CC00CC"/>
                </a:solidFill>
              </a:rPr>
              <a:t> </a:t>
            </a:r>
            <a:r>
              <a:rPr lang="en-US" sz="1900" b="1" u="sng" dirty="0" err="1">
                <a:solidFill>
                  <a:srgbClr val="CC00CC"/>
                </a:solidFill>
              </a:rPr>
              <a:t>belangrijk</a:t>
            </a:r>
            <a:r>
              <a:rPr lang="en-US" sz="1900" b="1" dirty="0">
                <a:solidFill>
                  <a:srgbClr val="7030A0"/>
                </a:solidFill>
              </a:rPr>
              <a:t> is</a:t>
            </a:r>
          </a:p>
          <a:p>
            <a:pPr marL="88900" indent="-88900">
              <a:spcBef>
                <a:spcPts val="0"/>
              </a:spcBef>
            </a:pP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Kraanmachinist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Steigerbouwer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Kapitein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Stuurman</a:t>
            </a:r>
            <a:r>
              <a:rPr lang="en-US" sz="1400" dirty="0">
                <a:solidFill>
                  <a:srgbClr val="7030A0"/>
                </a:solidFill>
              </a:rPr>
              <a:t>/</a:t>
            </a:r>
            <a:r>
              <a:rPr lang="en-US" sz="1400" dirty="0" err="1">
                <a:solidFill>
                  <a:srgbClr val="7030A0"/>
                </a:solidFill>
              </a:rPr>
              <a:t>vrouw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Constructeur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Vrachtwagenchauffeur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Stuwadoor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Brandweerman</a:t>
            </a:r>
            <a:r>
              <a:rPr lang="en-US" sz="1400" dirty="0">
                <a:solidFill>
                  <a:srgbClr val="7030A0"/>
                </a:solidFill>
              </a:rPr>
              <a:t>/</a:t>
            </a:r>
            <a:r>
              <a:rPr lang="en-US" sz="1400" dirty="0" err="1">
                <a:solidFill>
                  <a:srgbClr val="7030A0"/>
                </a:solidFill>
              </a:rPr>
              <a:t>vrouw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Heftruckbestuurder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Loods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3347864" y="195486"/>
            <a:ext cx="267464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nl-NL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419872" y="195486"/>
            <a:ext cx="267464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nl-NL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107504" y="123478"/>
            <a:ext cx="2890664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b="1" dirty="0" err="1">
                <a:solidFill>
                  <a:srgbClr val="7030A0"/>
                </a:solidFill>
              </a:rPr>
              <a:t>Beroepen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waar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een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CC00CC"/>
                </a:solidFill>
              </a:rPr>
              <a:t>natuurkundige</a:t>
            </a:r>
            <a:r>
              <a:rPr lang="en-US" sz="2600" b="1" dirty="0">
                <a:solidFill>
                  <a:srgbClr val="CC00CC"/>
                </a:solidFill>
              </a:rPr>
              <a:t> heel </a:t>
            </a:r>
            <a:r>
              <a:rPr lang="en-US" sz="2600" b="1" dirty="0" err="1">
                <a:solidFill>
                  <a:srgbClr val="CC00CC"/>
                </a:solidFill>
              </a:rPr>
              <a:t>gewild</a:t>
            </a:r>
            <a:r>
              <a:rPr lang="en-US" sz="2600" b="1" dirty="0">
                <a:solidFill>
                  <a:srgbClr val="CC00CC"/>
                </a:solidFill>
              </a:rPr>
              <a:t> </a:t>
            </a:r>
            <a:r>
              <a:rPr lang="en-US" sz="2600" b="1" dirty="0">
                <a:solidFill>
                  <a:srgbClr val="7030A0"/>
                </a:solidFill>
              </a:rPr>
              <a:t>is </a:t>
            </a:r>
            <a:r>
              <a:rPr lang="en-US" sz="2600" b="1" dirty="0" err="1">
                <a:solidFill>
                  <a:srgbClr val="7030A0"/>
                </a:solidFill>
              </a:rPr>
              <a:t>om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wat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ze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weten</a:t>
            </a:r>
            <a:r>
              <a:rPr lang="en-US" sz="2600" b="1" dirty="0">
                <a:solidFill>
                  <a:srgbClr val="7030A0"/>
                </a:solidFill>
              </a:rPr>
              <a:t> of hoe </a:t>
            </a:r>
            <a:r>
              <a:rPr lang="en-US" sz="2600" b="1" dirty="0" err="1">
                <a:solidFill>
                  <a:srgbClr val="7030A0"/>
                </a:solidFill>
              </a:rPr>
              <a:t>ze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denken</a:t>
            </a:r>
            <a:endParaRPr lang="en-US" sz="2600" b="1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Adviseur</a:t>
            </a:r>
            <a:r>
              <a:rPr lang="en-US" dirty="0">
                <a:solidFill>
                  <a:srgbClr val="7030A0"/>
                </a:solidFill>
              </a:rPr>
              <a:t> bij een </a:t>
            </a:r>
            <a:r>
              <a:rPr lang="en-US" dirty="0" err="1">
                <a:solidFill>
                  <a:srgbClr val="7030A0"/>
                </a:solidFill>
              </a:rPr>
              <a:t>ingenieursbureau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Bacterioloog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Belastingconsulent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Beleidsmedewerker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Bioloog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Biotechnoloog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Bouwfysicus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Chemicus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Civiel ingenieur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Dataanalist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Deeltjesfysicus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Docent </a:t>
            </a:r>
            <a:r>
              <a:rPr lang="en-US" dirty="0" err="1">
                <a:solidFill>
                  <a:srgbClr val="7030A0"/>
                </a:solidFill>
              </a:rPr>
              <a:t>natuurkunde</a:t>
            </a:r>
            <a:endParaRPr lang="en-US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Electrotechnicus</a:t>
            </a:r>
            <a:endParaRPr lang="en-US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Ethisch</a:t>
            </a:r>
            <a:r>
              <a:rPr lang="en-US" dirty="0">
                <a:solidFill>
                  <a:srgbClr val="7030A0"/>
                </a:solidFill>
              </a:rPr>
              <a:t> hacker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Klinisch onderzoeker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Epidemioloog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Geograaf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Geoloog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Geofysicus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Klimatoloog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Machinebouwer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Metallurg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Meteoroloog</a:t>
            </a:r>
            <a:endParaRPr lang="nl-NL" dirty="0">
              <a:solidFill>
                <a:srgbClr val="7030A0"/>
              </a:solidFill>
            </a:endParaRPr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6166520" y="123478"/>
            <a:ext cx="2941984" cy="4896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0" algn="l"/>
              </a:tabLst>
              <a:defRPr/>
            </a:pPr>
            <a:r>
              <a:rPr kumimoji="0" lang="en-US" sz="19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Beroepen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waar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natuurkunde</a:t>
            </a:r>
            <a:b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900" b="1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minder </a:t>
            </a:r>
            <a:r>
              <a:rPr kumimoji="0" lang="en-US" sz="1900" b="1" strike="noStrike" kern="1200" cap="none" spc="0" normalizeH="0" baseline="0" noProof="0" dirty="0" err="1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belangrijk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</a:t>
            </a:r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Acteur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/>
              <a:t>Bakker</a:t>
            </a:r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Basisschool</a:t>
            </a:r>
            <a:r>
              <a:rPr lang="en-US" sz="1400" dirty="0"/>
              <a:t> </a:t>
            </a:r>
            <a:r>
              <a:rPr lang="en-US" sz="1400" dirty="0" err="1"/>
              <a:t>leerkracht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Danser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sz="1400" dirty="0" err="1"/>
              <a:t>Dichter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Filosoof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/>
              <a:t>Interviewer</a:t>
            </a:r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/>
              <a:t>Minister</a:t>
            </a:r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Muzikant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Politicus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Portier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Psychiater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Psycholoog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/>
              <a:t>Receptionist(e)</a:t>
            </a:r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sz="1400" dirty="0" err="1"/>
              <a:t>Rechter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Schrijver</a:t>
            </a:r>
            <a:endParaRPr lang="en-US" sz="1400" dirty="0"/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sz="1400" dirty="0" err="1"/>
              <a:t>Slager</a:t>
            </a:r>
            <a:endParaRPr lang="en-US" sz="1400" dirty="0"/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sz="1400" dirty="0" err="1"/>
              <a:t>Supermarkt</a:t>
            </a:r>
            <a:r>
              <a:rPr lang="en-US" sz="1400" dirty="0"/>
              <a:t> manager</a:t>
            </a:r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Televisiepresentator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Theoloog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Tolk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Vertaler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Zanger</a:t>
            </a:r>
            <a:r>
              <a:rPr lang="en-US" sz="1400" dirty="0"/>
              <a:t>(</a:t>
            </a:r>
            <a:r>
              <a:rPr lang="en-US" sz="1400" dirty="0" err="1"/>
              <a:t>es</a:t>
            </a:r>
            <a:r>
              <a:rPr lang="en-US" sz="14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87A7F3-DA70-01B3-D30D-6733995AB9D8}"/>
              </a:ext>
            </a:extLst>
          </p:cNvPr>
          <p:cNvSpPr/>
          <p:nvPr/>
        </p:nvSpPr>
        <p:spPr>
          <a:xfrm>
            <a:off x="102832" y="123478"/>
            <a:ext cx="2743375" cy="4824536"/>
          </a:xfrm>
          <a:custGeom>
            <a:avLst/>
            <a:gdLst>
              <a:gd name="connsiteX0" fmla="*/ 0 w 2743375"/>
              <a:gd name="connsiteY0" fmla="*/ 0 h 4824536"/>
              <a:gd name="connsiteX1" fmla="*/ 493808 w 2743375"/>
              <a:gd name="connsiteY1" fmla="*/ 0 h 4824536"/>
              <a:gd name="connsiteX2" fmla="*/ 1097350 w 2743375"/>
              <a:gd name="connsiteY2" fmla="*/ 0 h 4824536"/>
              <a:gd name="connsiteX3" fmla="*/ 1563724 w 2743375"/>
              <a:gd name="connsiteY3" fmla="*/ 0 h 4824536"/>
              <a:gd name="connsiteX4" fmla="*/ 2139833 w 2743375"/>
              <a:gd name="connsiteY4" fmla="*/ 0 h 4824536"/>
              <a:gd name="connsiteX5" fmla="*/ 2743375 w 2743375"/>
              <a:gd name="connsiteY5" fmla="*/ 0 h 4824536"/>
              <a:gd name="connsiteX6" fmla="*/ 2743375 w 2743375"/>
              <a:gd name="connsiteY6" fmla="*/ 391323 h 4824536"/>
              <a:gd name="connsiteX7" fmla="*/ 2743375 w 2743375"/>
              <a:gd name="connsiteY7" fmla="*/ 830892 h 4824536"/>
              <a:gd name="connsiteX8" fmla="*/ 2743375 w 2743375"/>
              <a:gd name="connsiteY8" fmla="*/ 1366952 h 4824536"/>
              <a:gd name="connsiteX9" fmla="*/ 2743375 w 2743375"/>
              <a:gd name="connsiteY9" fmla="*/ 1806521 h 4824536"/>
              <a:gd name="connsiteX10" fmla="*/ 2743375 w 2743375"/>
              <a:gd name="connsiteY10" fmla="*/ 2197844 h 4824536"/>
              <a:gd name="connsiteX11" fmla="*/ 2743375 w 2743375"/>
              <a:gd name="connsiteY11" fmla="*/ 2830394 h 4824536"/>
              <a:gd name="connsiteX12" fmla="*/ 2743375 w 2743375"/>
              <a:gd name="connsiteY12" fmla="*/ 3318209 h 4824536"/>
              <a:gd name="connsiteX13" fmla="*/ 2743375 w 2743375"/>
              <a:gd name="connsiteY13" fmla="*/ 3806023 h 4824536"/>
              <a:gd name="connsiteX14" fmla="*/ 2743375 w 2743375"/>
              <a:gd name="connsiteY14" fmla="*/ 4824536 h 4824536"/>
              <a:gd name="connsiteX15" fmla="*/ 2222134 w 2743375"/>
              <a:gd name="connsiteY15" fmla="*/ 4824536 h 4824536"/>
              <a:gd name="connsiteX16" fmla="*/ 1700893 w 2743375"/>
              <a:gd name="connsiteY16" fmla="*/ 4824536 h 4824536"/>
              <a:gd name="connsiteX17" fmla="*/ 1097350 w 2743375"/>
              <a:gd name="connsiteY17" fmla="*/ 4824536 h 4824536"/>
              <a:gd name="connsiteX18" fmla="*/ 521241 w 2743375"/>
              <a:gd name="connsiteY18" fmla="*/ 4824536 h 4824536"/>
              <a:gd name="connsiteX19" fmla="*/ 0 w 2743375"/>
              <a:gd name="connsiteY19" fmla="*/ 4824536 h 4824536"/>
              <a:gd name="connsiteX20" fmla="*/ 0 w 2743375"/>
              <a:gd name="connsiteY20" fmla="*/ 4191986 h 4824536"/>
              <a:gd name="connsiteX21" fmla="*/ 0 w 2743375"/>
              <a:gd name="connsiteY21" fmla="*/ 3607681 h 4824536"/>
              <a:gd name="connsiteX22" fmla="*/ 0 w 2743375"/>
              <a:gd name="connsiteY22" fmla="*/ 3023376 h 4824536"/>
              <a:gd name="connsiteX23" fmla="*/ 0 w 2743375"/>
              <a:gd name="connsiteY23" fmla="*/ 2487316 h 4824536"/>
              <a:gd name="connsiteX24" fmla="*/ 0 w 2743375"/>
              <a:gd name="connsiteY24" fmla="*/ 1903011 h 4824536"/>
              <a:gd name="connsiteX25" fmla="*/ 0 w 2743375"/>
              <a:gd name="connsiteY25" fmla="*/ 1318707 h 4824536"/>
              <a:gd name="connsiteX26" fmla="*/ 0 w 2743375"/>
              <a:gd name="connsiteY26" fmla="*/ 686156 h 4824536"/>
              <a:gd name="connsiteX27" fmla="*/ 0 w 2743375"/>
              <a:gd name="connsiteY27" fmla="*/ 0 h 48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43375" h="4824536" extrusionOk="0">
                <a:moveTo>
                  <a:pt x="0" y="0"/>
                </a:moveTo>
                <a:cubicBezTo>
                  <a:pt x="167940" y="-24507"/>
                  <a:pt x="386039" y="39211"/>
                  <a:pt x="493808" y="0"/>
                </a:cubicBezTo>
                <a:cubicBezTo>
                  <a:pt x="601577" y="-39211"/>
                  <a:pt x="875440" y="22445"/>
                  <a:pt x="1097350" y="0"/>
                </a:cubicBezTo>
                <a:cubicBezTo>
                  <a:pt x="1319260" y="-22445"/>
                  <a:pt x="1441371" y="50351"/>
                  <a:pt x="1563724" y="0"/>
                </a:cubicBezTo>
                <a:cubicBezTo>
                  <a:pt x="1686077" y="-50351"/>
                  <a:pt x="1919938" y="7255"/>
                  <a:pt x="2139833" y="0"/>
                </a:cubicBezTo>
                <a:cubicBezTo>
                  <a:pt x="2359728" y="-7255"/>
                  <a:pt x="2529613" y="43256"/>
                  <a:pt x="2743375" y="0"/>
                </a:cubicBezTo>
                <a:cubicBezTo>
                  <a:pt x="2786756" y="184191"/>
                  <a:pt x="2717551" y="216230"/>
                  <a:pt x="2743375" y="391323"/>
                </a:cubicBezTo>
                <a:cubicBezTo>
                  <a:pt x="2769199" y="566416"/>
                  <a:pt x="2697784" y="663110"/>
                  <a:pt x="2743375" y="830892"/>
                </a:cubicBezTo>
                <a:cubicBezTo>
                  <a:pt x="2788966" y="998674"/>
                  <a:pt x="2736729" y="1126801"/>
                  <a:pt x="2743375" y="1366952"/>
                </a:cubicBezTo>
                <a:cubicBezTo>
                  <a:pt x="2750021" y="1607103"/>
                  <a:pt x="2696534" y="1628322"/>
                  <a:pt x="2743375" y="1806521"/>
                </a:cubicBezTo>
                <a:cubicBezTo>
                  <a:pt x="2790216" y="1984720"/>
                  <a:pt x="2718323" y="2043655"/>
                  <a:pt x="2743375" y="2197844"/>
                </a:cubicBezTo>
                <a:cubicBezTo>
                  <a:pt x="2768427" y="2352033"/>
                  <a:pt x="2723966" y="2680716"/>
                  <a:pt x="2743375" y="2830394"/>
                </a:cubicBezTo>
                <a:cubicBezTo>
                  <a:pt x="2762784" y="2980072"/>
                  <a:pt x="2685148" y="3184066"/>
                  <a:pt x="2743375" y="3318209"/>
                </a:cubicBezTo>
                <a:cubicBezTo>
                  <a:pt x="2801602" y="3452353"/>
                  <a:pt x="2704866" y="3642702"/>
                  <a:pt x="2743375" y="3806023"/>
                </a:cubicBezTo>
                <a:cubicBezTo>
                  <a:pt x="2781884" y="3969344"/>
                  <a:pt x="2718717" y="4379666"/>
                  <a:pt x="2743375" y="4824536"/>
                </a:cubicBezTo>
                <a:cubicBezTo>
                  <a:pt x="2537008" y="4860492"/>
                  <a:pt x="2339321" y="4807644"/>
                  <a:pt x="2222134" y="4824536"/>
                </a:cubicBezTo>
                <a:cubicBezTo>
                  <a:pt x="2104947" y="4841428"/>
                  <a:pt x="1851304" y="4797451"/>
                  <a:pt x="1700893" y="4824536"/>
                </a:cubicBezTo>
                <a:cubicBezTo>
                  <a:pt x="1550482" y="4851621"/>
                  <a:pt x="1252416" y="4808499"/>
                  <a:pt x="1097350" y="4824536"/>
                </a:cubicBezTo>
                <a:cubicBezTo>
                  <a:pt x="942284" y="4840573"/>
                  <a:pt x="646139" y="4822577"/>
                  <a:pt x="521241" y="4824536"/>
                </a:cubicBezTo>
                <a:cubicBezTo>
                  <a:pt x="396343" y="4826495"/>
                  <a:pt x="116740" y="4799397"/>
                  <a:pt x="0" y="4824536"/>
                </a:cubicBezTo>
                <a:cubicBezTo>
                  <a:pt x="-65045" y="4524051"/>
                  <a:pt x="57849" y="4376052"/>
                  <a:pt x="0" y="4191986"/>
                </a:cubicBezTo>
                <a:cubicBezTo>
                  <a:pt x="-57849" y="4007920"/>
                  <a:pt x="37606" y="3778873"/>
                  <a:pt x="0" y="3607681"/>
                </a:cubicBezTo>
                <a:cubicBezTo>
                  <a:pt x="-37606" y="3436489"/>
                  <a:pt x="63281" y="3255397"/>
                  <a:pt x="0" y="3023376"/>
                </a:cubicBezTo>
                <a:cubicBezTo>
                  <a:pt x="-63281" y="2791356"/>
                  <a:pt x="61519" y="2653354"/>
                  <a:pt x="0" y="2487316"/>
                </a:cubicBezTo>
                <a:cubicBezTo>
                  <a:pt x="-61519" y="2321278"/>
                  <a:pt x="18277" y="2022753"/>
                  <a:pt x="0" y="1903011"/>
                </a:cubicBezTo>
                <a:cubicBezTo>
                  <a:pt x="-18277" y="1783270"/>
                  <a:pt x="33649" y="1509069"/>
                  <a:pt x="0" y="1318707"/>
                </a:cubicBezTo>
                <a:cubicBezTo>
                  <a:pt x="-33649" y="1128345"/>
                  <a:pt x="22952" y="972264"/>
                  <a:pt x="0" y="686156"/>
                </a:cubicBezTo>
                <a:cubicBezTo>
                  <a:pt x="-22952" y="400048"/>
                  <a:pt x="72441" y="31654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0644524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FE3A98-5C9F-34BD-F7C8-37D283D34B6D}"/>
              </a:ext>
            </a:extLst>
          </p:cNvPr>
          <p:cNvSpPr/>
          <p:nvPr/>
        </p:nvSpPr>
        <p:spPr>
          <a:xfrm>
            <a:off x="3072575" y="101439"/>
            <a:ext cx="2949930" cy="2398303"/>
          </a:xfrm>
          <a:custGeom>
            <a:avLst/>
            <a:gdLst>
              <a:gd name="connsiteX0" fmla="*/ 0 w 2949930"/>
              <a:gd name="connsiteY0" fmla="*/ 0 h 2398303"/>
              <a:gd name="connsiteX1" fmla="*/ 530987 w 2949930"/>
              <a:gd name="connsiteY1" fmla="*/ 0 h 2398303"/>
              <a:gd name="connsiteX2" fmla="*/ 1179972 w 2949930"/>
              <a:gd name="connsiteY2" fmla="*/ 0 h 2398303"/>
              <a:gd name="connsiteX3" fmla="*/ 1681460 w 2949930"/>
              <a:gd name="connsiteY3" fmla="*/ 0 h 2398303"/>
              <a:gd name="connsiteX4" fmla="*/ 2300945 w 2949930"/>
              <a:gd name="connsiteY4" fmla="*/ 0 h 2398303"/>
              <a:gd name="connsiteX5" fmla="*/ 2949930 w 2949930"/>
              <a:gd name="connsiteY5" fmla="*/ 0 h 2398303"/>
              <a:gd name="connsiteX6" fmla="*/ 2949930 w 2949930"/>
              <a:gd name="connsiteY6" fmla="*/ 527627 h 2398303"/>
              <a:gd name="connsiteX7" fmla="*/ 2949930 w 2949930"/>
              <a:gd name="connsiteY7" fmla="*/ 1079236 h 2398303"/>
              <a:gd name="connsiteX8" fmla="*/ 2949930 w 2949930"/>
              <a:gd name="connsiteY8" fmla="*/ 1678812 h 2398303"/>
              <a:gd name="connsiteX9" fmla="*/ 2949930 w 2949930"/>
              <a:gd name="connsiteY9" fmla="*/ 2398303 h 2398303"/>
              <a:gd name="connsiteX10" fmla="*/ 2448442 w 2949930"/>
              <a:gd name="connsiteY10" fmla="*/ 2398303 h 2398303"/>
              <a:gd name="connsiteX11" fmla="*/ 1799457 w 2949930"/>
              <a:gd name="connsiteY11" fmla="*/ 2398303 h 2398303"/>
              <a:gd name="connsiteX12" fmla="*/ 1179972 w 2949930"/>
              <a:gd name="connsiteY12" fmla="*/ 2398303 h 2398303"/>
              <a:gd name="connsiteX13" fmla="*/ 648985 w 2949930"/>
              <a:gd name="connsiteY13" fmla="*/ 2398303 h 2398303"/>
              <a:gd name="connsiteX14" fmla="*/ 0 w 2949930"/>
              <a:gd name="connsiteY14" fmla="*/ 2398303 h 2398303"/>
              <a:gd name="connsiteX15" fmla="*/ 0 w 2949930"/>
              <a:gd name="connsiteY15" fmla="*/ 1870676 h 2398303"/>
              <a:gd name="connsiteX16" fmla="*/ 0 w 2949930"/>
              <a:gd name="connsiteY16" fmla="*/ 1223135 h 2398303"/>
              <a:gd name="connsiteX17" fmla="*/ 0 w 2949930"/>
              <a:gd name="connsiteY17" fmla="*/ 623559 h 2398303"/>
              <a:gd name="connsiteX18" fmla="*/ 0 w 2949930"/>
              <a:gd name="connsiteY18" fmla="*/ 0 h 239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930" h="2398303" extrusionOk="0">
                <a:moveTo>
                  <a:pt x="0" y="0"/>
                </a:moveTo>
                <a:cubicBezTo>
                  <a:pt x="164397" y="-20603"/>
                  <a:pt x="395974" y="34659"/>
                  <a:pt x="530987" y="0"/>
                </a:cubicBezTo>
                <a:cubicBezTo>
                  <a:pt x="666000" y="-34659"/>
                  <a:pt x="969319" y="47455"/>
                  <a:pt x="1179972" y="0"/>
                </a:cubicBezTo>
                <a:cubicBezTo>
                  <a:pt x="1390625" y="-47455"/>
                  <a:pt x="1540559" y="37891"/>
                  <a:pt x="1681460" y="0"/>
                </a:cubicBezTo>
                <a:cubicBezTo>
                  <a:pt x="1822361" y="-37891"/>
                  <a:pt x="2020832" y="10061"/>
                  <a:pt x="2300945" y="0"/>
                </a:cubicBezTo>
                <a:cubicBezTo>
                  <a:pt x="2581059" y="-10061"/>
                  <a:pt x="2701395" y="28034"/>
                  <a:pt x="2949930" y="0"/>
                </a:cubicBezTo>
                <a:cubicBezTo>
                  <a:pt x="2994276" y="215644"/>
                  <a:pt x="2911679" y="314566"/>
                  <a:pt x="2949930" y="527627"/>
                </a:cubicBezTo>
                <a:cubicBezTo>
                  <a:pt x="2988181" y="740688"/>
                  <a:pt x="2892770" y="870385"/>
                  <a:pt x="2949930" y="1079236"/>
                </a:cubicBezTo>
                <a:cubicBezTo>
                  <a:pt x="3007090" y="1288087"/>
                  <a:pt x="2928861" y="1424223"/>
                  <a:pt x="2949930" y="1678812"/>
                </a:cubicBezTo>
                <a:cubicBezTo>
                  <a:pt x="2970999" y="1933401"/>
                  <a:pt x="2927783" y="2129308"/>
                  <a:pt x="2949930" y="2398303"/>
                </a:cubicBezTo>
                <a:cubicBezTo>
                  <a:pt x="2746522" y="2440225"/>
                  <a:pt x="2577348" y="2377533"/>
                  <a:pt x="2448442" y="2398303"/>
                </a:cubicBezTo>
                <a:cubicBezTo>
                  <a:pt x="2319536" y="2419073"/>
                  <a:pt x="2077958" y="2395485"/>
                  <a:pt x="1799457" y="2398303"/>
                </a:cubicBezTo>
                <a:cubicBezTo>
                  <a:pt x="1520956" y="2401121"/>
                  <a:pt x="1332699" y="2388883"/>
                  <a:pt x="1179972" y="2398303"/>
                </a:cubicBezTo>
                <a:cubicBezTo>
                  <a:pt x="1027245" y="2407723"/>
                  <a:pt x="867769" y="2375389"/>
                  <a:pt x="648985" y="2398303"/>
                </a:cubicBezTo>
                <a:cubicBezTo>
                  <a:pt x="430201" y="2421217"/>
                  <a:pt x="287183" y="2352533"/>
                  <a:pt x="0" y="2398303"/>
                </a:cubicBezTo>
                <a:cubicBezTo>
                  <a:pt x="-12076" y="2253724"/>
                  <a:pt x="13547" y="1978832"/>
                  <a:pt x="0" y="1870676"/>
                </a:cubicBezTo>
                <a:cubicBezTo>
                  <a:pt x="-13547" y="1762520"/>
                  <a:pt x="58892" y="1359318"/>
                  <a:pt x="0" y="1223135"/>
                </a:cubicBezTo>
                <a:cubicBezTo>
                  <a:pt x="-58892" y="1086952"/>
                  <a:pt x="57830" y="776220"/>
                  <a:pt x="0" y="623559"/>
                </a:cubicBezTo>
                <a:cubicBezTo>
                  <a:pt x="-57830" y="470898"/>
                  <a:pt x="9432" y="27031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0644524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7AE16-2AC8-AEF3-63C5-5C4FCC08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372"/>
            <a:ext cx="45720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C4AC98-1F74-AA1C-0D97-472A2A3A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940" y="314370"/>
            <a:ext cx="4541060" cy="4521231"/>
          </a:xfrm>
          <a:prstGeom prst="rect">
            <a:avLst/>
          </a:prstGeom>
        </p:spPr>
      </p:pic>
      <p:sp>
        <p:nvSpPr>
          <p:cNvPr id="10" name="PIJL-OMLAAG 31">
            <a:extLst>
              <a:ext uri="{FF2B5EF4-FFF2-40B4-BE49-F238E27FC236}">
                <a16:creationId xmlns:a16="http://schemas.microsoft.com/office/drawing/2014/main" id="{4CD3E02A-DC5C-74CC-2B90-070A4233F9D3}"/>
              </a:ext>
            </a:extLst>
          </p:cNvPr>
          <p:cNvSpPr/>
          <p:nvPr/>
        </p:nvSpPr>
        <p:spPr>
          <a:xfrm rot="16200000">
            <a:off x="4042894" y="695743"/>
            <a:ext cx="1080120" cy="946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E57B36-38E0-65C3-B9BB-3E0BB9F04E19}"/>
              </a:ext>
            </a:extLst>
          </p:cNvPr>
          <p:cNvSpPr/>
          <p:nvPr/>
        </p:nvSpPr>
        <p:spPr>
          <a:xfrm>
            <a:off x="3362198" y="866752"/>
            <a:ext cx="2304256" cy="60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?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9D721C-365B-653A-3027-E4C5D5B81451}"/>
              </a:ext>
            </a:extLst>
          </p:cNvPr>
          <p:cNvSpPr/>
          <p:nvPr/>
        </p:nvSpPr>
        <p:spPr>
          <a:xfrm>
            <a:off x="5765984" y="4202314"/>
            <a:ext cx="2304256" cy="60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CC9900"/>
                </a:solidFill>
              </a:rPr>
              <a:t>AI</a:t>
            </a:r>
            <a:endParaRPr lang="en-GB" sz="6600" b="1" dirty="0">
              <a:solidFill>
                <a:srgbClr val="CC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5F7F4-5D20-B98F-C508-5A8622B5479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33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28A3-C13A-3A41-56A6-89FACC44A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857250"/>
          </a:xfrm>
        </p:spPr>
        <p:txBody>
          <a:bodyPr/>
          <a:lstStyle/>
          <a:p>
            <a:r>
              <a:rPr lang="en-US" dirty="0"/>
              <a:t>Wat is </a:t>
            </a:r>
            <a:r>
              <a:rPr lang="en-US" dirty="0" err="1">
                <a:hlinkClick r:id="rId2"/>
              </a:rPr>
              <a:t>Magnetisme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 err="1">
                <a:hlinkClick r:id="rId3"/>
              </a:rPr>
              <a:t>alternatief</a:t>
            </a:r>
            <a:r>
              <a:rPr lang="en-US" sz="2000" dirty="0"/>
              <a:t>)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AC106-874A-1B6F-56AF-016332D66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50702"/>
            <a:ext cx="8229600" cy="3394472"/>
          </a:xfrm>
        </p:spPr>
        <p:txBody>
          <a:bodyPr>
            <a:normAutofit/>
          </a:bodyPr>
          <a:lstStyle/>
          <a:p>
            <a:r>
              <a:rPr lang="en-US" sz="1800" dirty="0" err="1"/>
              <a:t>Atoom</a:t>
            </a:r>
            <a:r>
              <a:rPr lang="en-US" sz="1800" dirty="0"/>
              <a:t> </a:t>
            </a:r>
            <a:r>
              <a:rPr lang="en-US" sz="1800" dirty="0" err="1"/>
              <a:t>bevat</a:t>
            </a:r>
            <a:r>
              <a:rPr lang="en-US" sz="1800" dirty="0"/>
              <a:t>:</a:t>
            </a:r>
          </a:p>
          <a:p>
            <a:pPr lvl="1"/>
            <a:r>
              <a:rPr lang="en-US" sz="1400" dirty="0" err="1"/>
              <a:t>Neutronen</a:t>
            </a:r>
            <a:r>
              <a:rPr lang="en-US" sz="1400" dirty="0"/>
              <a:t>: rood (in de </a:t>
            </a:r>
            <a:r>
              <a:rPr lang="en-US" sz="1400" dirty="0" err="1"/>
              <a:t>tekening</a:t>
            </a:r>
            <a:r>
              <a:rPr lang="en-US" sz="1400" dirty="0"/>
              <a:t>, </a:t>
            </a:r>
            <a:r>
              <a:rPr lang="en-US" sz="1400" dirty="0" err="1"/>
              <a:t>niet</a:t>
            </a:r>
            <a:r>
              <a:rPr lang="en-US" sz="1400" dirty="0"/>
              <a:t> in het </a:t>
            </a:r>
            <a:r>
              <a:rPr lang="en-US" sz="1400" dirty="0" err="1"/>
              <a:t>echt</a:t>
            </a:r>
            <a:r>
              <a:rPr lang="en-US" sz="1400" dirty="0"/>
              <a:t>), geen </a:t>
            </a:r>
            <a:r>
              <a:rPr lang="en-US" sz="1400" dirty="0" err="1"/>
              <a:t>electrische</a:t>
            </a:r>
            <a:r>
              <a:rPr lang="en-US" sz="1400" dirty="0"/>
              <a:t> lading, </a:t>
            </a:r>
            <a:r>
              <a:rPr lang="en-US" sz="1400" dirty="0" err="1"/>
              <a:t>en</a:t>
            </a:r>
            <a:endParaRPr lang="en-US" sz="1400" dirty="0"/>
          </a:p>
          <a:p>
            <a:pPr lvl="1"/>
            <a:r>
              <a:rPr lang="en-US" sz="1400" dirty="0" err="1"/>
              <a:t>Protonen</a:t>
            </a:r>
            <a:r>
              <a:rPr lang="en-US" sz="1400" dirty="0"/>
              <a:t>:    </a:t>
            </a:r>
            <a:r>
              <a:rPr lang="en-US" sz="1400" dirty="0" err="1"/>
              <a:t>zwart</a:t>
            </a:r>
            <a:r>
              <a:rPr lang="en-US" sz="1400" dirty="0"/>
              <a:t>, </a:t>
            </a:r>
            <a:r>
              <a:rPr lang="en-US" sz="1400" dirty="0" err="1"/>
              <a:t>electrisch</a:t>
            </a:r>
            <a:r>
              <a:rPr lang="en-US" sz="1400" dirty="0"/>
              <a:t> </a:t>
            </a:r>
            <a:r>
              <a:rPr lang="en-US" sz="1400" dirty="0" err="1"/>
              <a:t>geladen</a:t>
            </a:r>
            <a:r>
              <a:rPr lang="en-US" sz="1400" dirty="0"/>
              <a:t>.</a:t>
            </a:r>
          </a:p>
          <a:p>
            <a:pPr lvl="1"/>
            <a:r>
              <a:rPr lang="en-US" sz="1400" dirty="0" err="1"/>
              <a:t>Electronen</a:t>
            </a:r>
            <a:r>
              <a:rPr lang="en-US" sz="1400" dirty="0"/>
              <a:t>: </a:t>
            </a:r>
            <a:r>
              <a:rPr lang="en-US" sz="1400" dirty="0" err="1"/>
              <a:t>blauw</a:t>
            </a:r>
            <a:r>
              <a:rPr lang="en-US" sz="1400" dirty="0"/>
              <a:t>, </a:t>
            </a:r>
            <a:r>
              <a:rPr lang="en-US" sz="1400" dirty="0" err="1"/>
              <a:t>electrisch</a:t>
            </a:r>
            <a:r>
              <a:rPr lang="en-US" sz="1400" dirty="0"/>
              <a:t> </a:t>
            </a:r>
            <a:r>
              <a:rPr lang="en-US" sz="1400" dirty="0" err="1"/>
              <a:t>geladen</a:t>
            </a:r>
            <a:r>
              <a:rPr lang="en-US" sz="1400" dirty="0"/>
              <a:t> maar </a:t>
            </a:r>
            <a:r>
              <a:rPr lang="en-US" sz="1400" dirty="0" err="1"/>
              <a:t>tegengesteld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de </a:t>
            </a:r>
            <a:r>
              <a:rPr lang="en-US" sz="1400" dirty="0" err="1"/>
              <a:t>zwarte</a:t>
            </a:r>
            <a:r>
              <a:rPr lang="en-US" sz="1400" dirty="0"/>
              <a:t> </a:t>
            </a:r>
            <a:r>
              <a:rPr lang="en-US" sz="1400" dirty="0" err="1"/>
              <a:t>protonen</a:t>
            </a:r>
            <a:r>
              <a:rPr lang="en-US" sz="1400" dirty="0"/>
              <a:t>.</a:t>
            </a:r>
          </a:p>
          <a:p>
            <a:r>
              <a:rPr lang="en-US" sz="1800" dirty="0"/>
              <a:t>Als </a:t>
            </a:r>
            <a:r>
              <a:rPr lang="en-US" sz="1800" dirty="0" err="1"/>
              <a:t>meer</a:t>
            </a:r>
            <a:r>
              <a:rPr lang="en-US" sz="1800" dirty="0"/>
              <a:t> / minder rood dan </a:t>
            </a:r>
            <a:r>
              <a:rPr lang="en-US" sz="1800" dirty="0" err="1"/>
              <a:t>zwart</a:t>
            </a:r>
            <a:r>
              <a:rPr lang="en-US" sz="1800" dirty="0"/>
              <a:t> is, of de </a:t>
            </a:r>
            <a:r>
              <a:rPr lang="en-US" sz="1800" dirty="0" err="1"/>
              <a:t>zwarte</a:t>
            </a:r>
            <a:r>
              <a:rPr lang="en-US" sz="1800" dirty="0"/>
              <a:t> </a:t>
            </a:r>
            <a:r>
              <a:rPr lang="en-US" sz="1800" dirty="0" err="1"/>
              <a:t>zitten</a:t>
            </a:r>
            <a:r>
              <a:rPr lang="en-US" sz="1800" dirty="0"/>
              <a:t> </a:t>
            </a:r>
            <a:r>
              <a:rPr lang="en-US" sz="1800" dirty="0" err="1"/>
              <a:t>meer</a:t>
            </a:r>
            <a:r>
              <a:rPr lang="en-US" sz="1800" dirty="0"/>
              <a:t> / minder </a:t>
            </a:r>
            <a:r>
              <a:rPr lang="en-US" sz="1800" dirty="0" err="1"/>
              <a:t>aan</a:t>
            </a:r>
            <a:r>
              <a:rPr lang="en-US" sz="1800" dirty="0"/>
              <a:t> de </a:t>
            </a:r>
            <a:r>
              <a:rPr lang="en-US" sz="1800" dirty="0" err="1"/>
              <a:t>buitenkant</a:t>
            </a:r>
            <a:r>
              <a:rPr lang="en-US" sz="1800" dirty="0"/>
              <a:t> tov de </a:t>
            </a:r>
            <a:r>
              <a:rPr lang="en-US" sz="1800" dirty="0" err="1"/>
              <a:t>blauwe</a:t>
            </a:r>
            <a:r>
              <a:rPr lang="en-US" sz="1800" dirty="0"/>
              <a:t>, dan </a:t>
            </a:r>
            <a:r>
              <a:rPr lang="en-US" sz="1800" dirty="0" err="1"/>
              <a:t>krijg</a:t>
            </a:r>
            <a:r>
              <a:rPr lang="en-US" sz="1800" dirty="0"/>
              <a:t> je een </a:t>
            </a:r>
            <a:r>
              <a:rPr lang="en-US" sz="1800" dirty="0" err="1"/>
              <a:t>atoom</a:t>
            </a:r>
            <a:r>
              <a:rPr lang="en-US" sz="1800" dirty="0"/>
              <a:t> met een Noord-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Zuidpool</a:t>
            </a:r>
            <a:r>
              <a:rPr lang="en-US" sz="1800" dirty="0"/>
              <a:t>.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E9924-3853-13A9-E632-487741AC3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4" y="59285"/>
            <a:ext cx="791417" cy="791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A0D66-8F1A-17A1-0F2F-CD36A37F9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30" y="2862100"/>
            <a:ext cx="1803822" cy="2061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04739-2D4E-8967-97BE-47F8EF9C0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354" y="2866926"/>
            <a:ext cx="6033532" cy="2061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BEE110-40D8-62A3-0A52-227BD60E95EA}"/>
              </a:ext>
            </a:extLst>
          </p:cNvPr>
          <p:cNvSpPr txBox="1"/>
          <p:nvPr/>
        </p:nvSpPr>
        <p:spPr>
          <a:xfrm>
            <a:off x="7590946" y="723349"/>
            <a:ext cx="1553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linkClick r:id="rId7"/>
              </a:rPr>
              <a:t>Diamagnetisme</a:t>
            </a:r>
            <a:r>
              <a:rPr lang="en-US" sz="1200" dirty="0"/>
              <a:t> </a:t>
            </a:r>
          </a:p>
          <a:p>
            <a:r>
              <a:rPr lang="en-GB" sz="1200" b="0" i="0" u="none" strike="noStrike" dirty="0" err="1">
                <a:solidFill>
                  <a:srgbClr val="202122"/>
                </a:solidFill>
                <a:effectLst/>
                <a:hlinkClick r:id="rId8" tooltip="Ferromagnetisme"/>
              </a:rPr>
              <a:t>Ferromagnetisme</a:t>
            </a:r>
            <a:r>
              <a:rPr lang="en-GB" sz="1200" b="0" i="0" u="none" strike="noStrike" dirty="0">
                <a:solidFill>
                  <a:srgbClr val="202122"/>
                </a:solidFill>
                <a:effectLst/>
              </a:rPr>
              <a:t> </a:t>
            </a:r>
          </a:p>
          <a:p>
            <a:r>
              <a:rPr lang="en-GB" sz="1200" dirty="0" err="1">
                <a:solidFill>
                  <a:srgbClr val="202122"/>
                </a:solidFill>
                <a:hlinkClick r:id="rId9"/>
              </a:rPr>
              <a:t>Antiferromagnetisme</a:t>
            </a:r>
            <a:r>
              <a:rPr lang="en-GB" sz="1200" dirty="0">
                <a:solidFill>
                  <a:srgbClr val="202122"/>
                </a:solidFill>
              </a:rPr>
              <a:t> </a:t>
            </a:r>
            <a:endParaRPr lang="en-GB" sz="1200" b="0" i="0" dirty="0">
              <a:solidFill>
                <a:srgbClr val="202122"/>
              </a:solidFill>
              <a:effectLst/>
            </a:endParaRPr>
          </a:p>
          <a:p>
            <a:r>
              <a:rPr lang="en-GB" sz="1200" b="0" i="0" u="none" strike="noStrike" dirty="0" err="1">
                <a:solidFill>
                  <a:srgbClr val="202122"/>
                </a:solidFill>
                <a:effectLst/>
                <a:hlinkClick r:id="rId10" tooltip="Paramagnetisme"/>
              </a:rPr>
              <a:t>Paramagnetisme</a:t>
            </a:r>
            <a:r>
              <a:rPr lang="en-GB" sz="1200" b="0" i="0" u="none" strike="noStrike" dirty="0">
                <a:solidFill>
                  <a:srgbClr val="202122"/>
                </a:solidFill>
                <a:effectLst/>
              </a:rPr>
              <a:t> </a:t>
            </a:r>
          </a:p>
          <a:p>
            <a:r>
              <a:rPr lang="en-GB" sz="1200" dirty="0" err="1">
                <a:solidFill>
                  <a:srgbClr val="202122"/>
                </a:solidFill>
                <a:hlinkClick r:id="rId11"/>
              </a:rPr>
              <a:t>Electromagnetisme</a:t>
            </a:r>
            <a:endParaRPr lang="en-GB" sz="1200" dirty="0">
              <a:solidFill>
                <a:srgbClr val="202122"/>
              </a:solidFill>
            </a:endParaRPr>
          </a:p>
          <a:p>
            <a:r>
              <a:rPr lang="en-GB" sz="1200" dirty="0" err="1">
                <a:solidFill>
                  <a:srgbClr val="202122"/>
                </a:solidFill>
                <a:hlinkClick r:id="rId12"/>
              </a:rPr>
              <a:t>Zwevende</a:t>
            </a:r>
            <a:r>
              <a:rPr lang="en-GB" sz="1200" dirty="0">
                <a:solidFill>
                  <a:srgbClr val="202122"/>
                </a:solidFill>
                <a:hlinkClick r:id="rId12"/>
              </a:rPr>
              <a:t> </a:t>
            </a:r>
            <a:r>
              <a:rPr lang="en-GB" sz="1200" dirty="0" err="1">
                <a:solidFill>
                  <a:srgbClr val="202122"/>
                </a:solidFill>
                <a:hlinkClick r:id="rId12"/>
              </a:rPr>
              <a:t>kikker</a:t>
            </a:r>
            <a:endParaRPr lang="en-GB" sz="1200" b="0" i="0" dirty="0">
              <a:solidFill>
                <a:srgbClr val="2021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98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636766-8018-2368-50B3-1B86F31B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232" y="2391192"/>
            <a:ext cx="4681280" cy="31196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FA604C-D830-5044-813F-6EA0E0B0DE8F}"/>
              </a:ext>
            </a:extLst>
          </p:cNvPr>
          <p:cNvSpPr/>
          <p:nvPr/>
        </p:nvSpPr>
        <p:spPr>
          <a:xfrm>
            <a:off x="1451164" y="2336929"/>
            <a:ext cx="1049936" cy="15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icture 6" descr="3x geschonden bruggen van Alkmaar - Regionaal Archief Alkmaar">
            <a:extLst>
              <a:ext uri="{FF2B5EF4-FFF2-40B4-BE49-F238E27FC236}">
                <a16:creationId xmlns:a16="http://schemas.microsoft.com/office/drawing/2014/main" id="{BA29634C-293E-C3F2-0743-2F2C8CACC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3676"/>
            <a:ext cx="4572000" cy="338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A2BFB0-260B-A47C-2B0E-2D91953E0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4" y="59285"/>
            <a:ext cx="1370590" cy="13705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E34AE3-78B9-A185-BB7F-80CF69BB4F72}"/>
              </a:ext>
            </a:extLst>
          </p:cNvPr>
          <p:cNvSpPr/>
          <p:nvPr/>
        </p:nvSpPr>
        <p:spPr>
          <a:xfrm>
            <a:off x="4251716" y="-1"/>
            <a:ext cx="648072" cy="559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B745F-84CF-0E8E-CFC2-1634FA92A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091" y="-58030"/>
            <a:ext cx="2239803" cy="1821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07133-624B-BDBD-C09B-CBA5997A0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694" y="-8498"/>
            <a:ext cx="3652810" cy="2866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E78C6-C1AE-CD67-C355-7528632B0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52" y="1763676"/>
            <a:ext cx="3336908" cy="33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1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 descr="Afbeelding met tekst, illustratie, ontwerp&#10;&#10;Automatisch gegenereerde beschrijving">
            <a:extLst>
              <a:ext uri="{FF2B5EF4-FFF2-40B4-BE49-F238E27FC236}">
                <a16:creationId xmlns:a16="http://schemas.microsoft.com/office/drawing/2014/main" id="{855D2970-4D9A-9038-92F9-526BFC0C2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8831" y="-2134"/>
            <a:ext cx="9202830" cy="530318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420FF2-C493-206C-FBAB-2F63C54270E5}"/>
              </a:ext>
            </a:extLst>
          </p:cNvPr>
          <p:cNvSpPr/>
          <p:nvPr/>
        </p:nvSpPr>
        <p:spPr>
          <a:xfrm>
            <a:off x="-58832" y="-1"/>
            <a:ext cx="9202832" cy="1059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Is het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</a:rPr>
              <a:t>Natuurkunde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</a:rPr>
              <a:t>Biologie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GB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5F76-3F93-37A1-C7CB-5963EEF1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Hmmm,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bijvoorbeeld</a:t>
            </a:r>
            <a:r>
              <a:rPr lang="en-US" sz="3600" dirty="0"/>
              <a:t> </a:t>
            </a:r>
            <a:r>
              <a:rPr lang="en-US" sz="3600" dirty="0" err="1"/>
              <a:t>scheikunde</a:t>
            </a:r>
            <a:r>
              <a:rPr lang="en-US" sz="3600" dirty="0"/>
              <a:t> dan?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BFC0-1F27-C0CA-C752-18CDDA00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BEFE9-5254-27B9-C182-873A6506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0" y="1202592"/>
            <a:ext cx="6553721" cy="38974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3BC3D7-01C9-AC51-9386-96F68BA6F028}"/>
              </a:ext>
            </a:extLst>
          </p:cNvPr>
          <p:cNvSpPr txBox="1">
            <a:spLocks/>
          </p:cNvSpPr>
          <p:nvPr/>
        </p:nvSpPr>
        <p:spPr>
          <a:xfrm>
            <a:off x="6740055" y="4517090"/>
            <a:ext cx="2300310" cy="276999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>
                <a:latin typeface="Arial Narrow" panose="020B0606020202030204" pitchFamily="34" charset="0"/>
              </a:rPr>
              <a:t>de basis </a:t>
            </a:r>
            <a:r>
              <a:rPr lang="en-US" sz="1800" i="1" dirty="0" err="1">
                <a:latin typeface="Arial Narrow" panose="020B0606020202030204" pitchFamily="34" charset="0"/>
              </a:rPr>
              <a:t>voor</a:t>
            </a:r>
            <a:r>
              <a:rPr lang="en-US" sz="1800" i="1" dirty="0">
                <a:latin typeface="Arial Narrow" panose="020B0606020202030204" pitchFamily="34" charset="0"/>
              </a:rPr>
              <a:t> </a:t>
            </a:r>
            <a:r>
              <a:rPr lang="en-US" sz="1800" i="1" dirty="0" err="1">
                <a:latin typeface="Arial Narrow" panose="020B0606020202030204" pitchFamily="34" charset="0"/>
              </a:rPr>
              <a:t>scheikunde</a:t>
            </a:r>
            <a:r>
              <a:rPr lang="en-US" sz="1800" i="1" dirty="0">
                <a:latin typeface="Arial Narrow" panose="020B0606020202030204" pitchFamily="34" charset="0"/>
              </a:rPr>
              <a:t>...</a:t>
            </a:r>
            <a:endParaRPr lang="en-GB" sz="1800" i="1" dirty="0">
              <a:latin typeface="Arial Narrow" panose="020B0606020202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15CB73-488E-4F5A-C74C-BDAB5EAA2D40}"/>
              </a:ext>
            </a:extLst>
          </p:cNvPr>
          <p:cNvSpPr txBox="1">
            <a:spLocks/>
          </p:cNvSpPr>
          <p:nvPr/>
        </p:nvSpPr>
        <p:spPr>
          <a:xfrm>
            <a:off x="6743781" y="3695890"/>
            <a:ext cx="1994136" cy="276999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>
                <a:latin typeface="Arial Narrow" panose="020B0606020202030204" pitchFamily="34" charset="0"/>
              </a:rPr>
              <a:t>de basis </a:t>
            </a:r>
            <a:r>
              <a:rPr lang="en-US" sz="1800" i="1" dirty="0" err="1">
                <a:latin typeface="Arial Narrow" panose="020B0606020202030204" pitchFamily="34" charset="0"/>
              </a:rPr>
              <a:t>voor</a:t>
            </a:r>
            <a:r>
              <a:rPr lang="en-US" sz="1800" i="1" dirty="0">
                <a:latin typeface="Arial Narrow" panose="020B0606020202030204" pitchFamily="34" charset="0"/>
              </a:rPr>
              <a:t> </a:t>
            </a:r>
            <a:r>
              <a:rPr lang="en-US" sz="1800" i="1" dirty="0" err="1">
                <a:latin typeface="Arial Narrow" panose="020B0606020202030204" pitchFamily="34" charset="0"/>
              </a:rPr>
              <a:t>biologie</a:t>
            </a:r>
            <a:r>
              <a:rPr lang="en-US" sz="1800" i="1" dirty="0">
                <a:latin typeface="Arial Narrow" panose="020B0606020202030204" pitchFamily="34" charset="0"/>
              </a:rPr>
              <a:t>...</a:t>
            </a:r>
            <a:endParaRPr lang="en-GB" sz="1800" i="1" dirty="0">
              <a:latin typeface="Arial Narrow" panose="020B0606020202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0E9A5-8701-8CF5-F286-7EF36F4D6B4A}"/>
              </a:ext>
            </a:extLst>
          </p:cNvPr>
          <p:cNvSpPr txBox="1">
            <a:spLocks/>
          </p:cNvSpPr>
          <p:nvPr/>
        </p:nvSpPr>
        <p:spPr>
          <a:xfrm>
            <a:off x="6740055" y="2523989"/>
            <a:ext cx="2111155" cy="276999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>
                <a:latin typeface="Arial Narrow" panose="020B0606020202030204" pitchFamily="34" charset="0"/>
              </a:rPr>
              <a:t>de basis </a:t>
            </a:r>
            <a:r>
              <a:rPr lang="en-US" sz="1800" i="1" dirty="0" err="1">
                <a:latin typeface="Arial Narrow" panose="020B0606020202030204" pitchFamily="34" charset="0"/>
              </a:rPr>
              <a:t>voor</a:t>
            </a:r>
            <a:r>
              <a:rPr lang="en-US" sz="1800" i="1" dirty="0">
                <a:latin typeface="Arial Narrow" panose="020B0606020202030204" pitchFamily="34" charset="0"/>
              </a:rPr>
              <a:t> het </a:t>
            </a:r>
            <a:r>
              <a:rPr lang="en-US" sz="1800" i="1" dirty="0" err="1">
                <a:latin typeface="Arial Narrow" panose="020B0606020202030204" pitchFamily="34" charset="0"/>
              </a:rPr>
              <a:t>leven</a:t>
            </a:r>
            <a:r>
              <a:rPr lang="en-US" sz="1800" i="1" dirty="0">
                <a:latin typeface="Arial Narrow" panose="020B0606020202030204" pitchFamily="34" charset="0"/>
              </a:rPr>
              <a:t>...</a:t>
            </a:r>
            <a:endParaRPr lang="en-GB" sz="1800" i="1" dirty="0">
              <a:latin typeface="Arial Narrow" panose="020B06060202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F3380F-CEFD-540F-8E3F-30C4393A0933}"/>
              </a:ext>
            </a:extLst>
          </p:cNvPr>
          <p:cNvSpPr/>
          <p:nvPr/>
        </p:nvSpPr>
        <p:spPr>
          <a:xfrm>
            <a:off x="4283968" y="1200151"/>
            <a:ext cx="1872208" cy="50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19C716-6AD4-AC14-E69C-9442769DDFFF}"/>
              </a:ext>
            </a:extLst>
          </p:cNvPr>
          <p:cNvSpPr/>
          <p:nvPr/>
        </p:nvSpPr>
        <p:spPr>
          <a:xfrm>
            <a:off x="24654" y="295125"/>
            <a:ext cx="8939834" cy="337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C69C1-4671-6175-9AB0-F0E787317D0F}"/>
              </a:ext>
            </a:extLst>
          </p:cNvPr>
          <p:cNvSpPr/>
          <p:nvPr/>
        </p:nvSpPr>
        <p:spPr>
          <a:xfrm>
            <a:off x="2864699" y="4155926"/>
            <a:ext cx="3795533" cy="918801"/>
          </a:xfrm>
          <a:custGeom>
            <a:avLst/>
            <a:gdLst>
              <a:gd name="connsiteX0" fmla="*/ 0 w 3795533"/>
              <a:gd name="connsiteY0" fmla="*/ 0 h 918801"/>
              <a:gd name="connsiteX1" fmla="*/ 466308 w 3795533"/>
              <a:gd name="connsiteY1" fmla="*/ 0 h 918801"/>
              <a:gd name="connsiteX2" fmla="*/ 1084438 w 3795533"/>
              <a:gd name="connsiteY2" fmla="*/ 0 h 918801"/>
              <a:gd name="connsiteX3" fmla="*/ 1512791 w 3795533"/>
              <a:gd name="connsiteY3" fmla="*/ 0 h 918801"/>
              <a:gd name="connsiteX4" fmla="*/ 2092965 w 3795533"/>
              <a:gd name="connsiteY4" fmla="*/ 0 h 918801"/>
              <a:gd name="connsiteX5" fmla="*/ 2635184 w 3795533"/>
              <a:gd name="connsiteY5" fmla="*/ 0 h 918801"/>
              <a:gd name="connsiteX6" fmla="*/ 3063537 w 3795533"/>
              <a:gd name="connsiteY6" fmla="*/ 0 h 918801"/>
              <a:gd name="connsiteX7" fmla="*/ 3795533 w 3795533"/>
              <a:gd name="connsiteY7" fmla="*/ 0 h 918801"/>
              <a:gd name="connsiteX8" fmla="*/ 3795533 w 3795533"/>
              <a:gd name="connsiteY8" fmla="*/ 441024 h 918801"/>
              <a:gd name="connsiteX9" fmla="*/ 3795533 w 3795533"/>
              <a:gd name="connsiteY9" fmla="*/ 918801 h 918801"/>
              <a:gd name="connsiteX10" fmla="*/ 3367180 w 3795533"/>
              <a:gd name="connsiteY10" fmla="*/ 918801 h 918801"/>
              <a:gd name="connsiteX11" fmla="*/ 2749050 w 3795533"/>
              <a:gd name="connsiteY11" fmla="*/ 918801 h 918801"/>
              <a:gd name="connsiteX12" fmla="*/ 2168876 w 3795533"/>
              <a:gd name="connsiteY12" fmla="*/ 918801 h 918801"/>
              <a:gd name="connsiteX13" fmla="*/ 1702568 w 3795533"/>
              <a:gd name="connsiteY13" fmla="*/ 918801 h 918801"/>
              <a:gd name="connsiteX14" fmla="*/ 1084438 w 3795533"/>
              <a:gd name="connsiteY14" fmla="*/ 918801 h 918801"/>
              <a:gd name="connsiteX15" fmla="*/ 656085 w 3795533"/>
              <a:gd name="connsiteY15" fmla="*/ 918801 h 918801"/>
              <a:gd name="connsiteX16" fmla="*/ 0 w 3795533"/>
              <a:gd name="connsiteY16" fmla="*/ 918801 h 918801"/>
              <a:gd name="connsiteX17" fmla="*/ 0 w 3795533"/>
              <a:gd name="connsiteY17" fmla="*/ 441024 h 918801"/>
              <a:gd name="connsiteX18" fmla="*/ 0 w 3795533"/>
              <a:gd name="connsiteY18" fmla="*/ 0 h 91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95533" h="918801" extrusionOk="0">
                <a:moveTo>
                  <a:pt x="0" y="0"/>
                </a:moveTo>
                <a:cubicBezTo>
                  <a:pt x="157611" y="-16765"/>
                  <a:pt x="241917" y="37968"/>
                  <a:pt x="466308" y="0"/>
                </a:cubicBezTo>
                <a:cubicBezTo>
                  <a:pt x="690699" y="-37968"/>
                  <a:pt x="939498" y="7822"/>
                  <a:pt x="1084438" y="0"/>
                </a:cubicBezTo>
                <a:cubicBezTo>
                  <a:pt x="1229378" y="-7822"/>
                  <a:pt x="1315044" y="15045"/>
                  <a:pt x="1512791" y="0"/>
                </a:cubicBezTo>
                <a:cubicBezTo>
                  <a:pt x="1710538" y="-15045"/>
                  <a:pt x="1964882" y="55975"/>
                  <a:pt x="2092965" y="0"/>
                </a:cubicBezTo>
                <a:cubicBezTo>
                  <a:pt x="2221048" y="-55975"/>
                  <a:pt x="2395928" y="54929"/>
                  <a:pt x="2635184" y="0"/>
                </a:cubicBezTo>
                <a:cubicBezTo>
                  <a:pt x="2874440" y="-54929"/>
                  <a:pt x="2862303" y="14215"/>
                  <a:pt x="3063537" y="0"/>
                </a:cubicBezTo>
                <a:cubicBezTo>
                  <a:pt x="3264771" y="-14215"/>
                  <a:pt x="3578744" y="54544"/>
                  <a:pt x="3795533" y="0"/>
                </a:cubicBezTo>
                <a:cubicBezTo>
                  <a:pt x="3818347" y="145191"/>
                  <a:pt x="3761006" y="270129"/>
                  <a:pt x="3795533" y="441024"/>
                </a:cubicBezTo>
                <a:cubicBezTo>
                  <a:pt x="3830060" y="611919"/>
                  <a:pt x="3774484" y="735267"/>
                  <a:pt x="3795533" y="918801"/>
                </a:cubicBezTo>
                <a:cubicBezTo>
                  <a:pt x="3592745" y="957850"/>
                  <a:pt x="3452929" y="913439"/>
                  <a:pt x="3367180" y="918801"/>
                </a:cubicBezTo>
                <a:cubicBezTo>
                  <a:pt x="3281431" y="924163"/>
                  <a:pt x="3007359" y="882006"/>
                  <a:pt x="2749050" y="918801"/>
                </a:cubicBezTo>
                <a:cubicBezTo>
                  <a:pt x="2490741" y="955596"/>
                  <a:pt x="2309982" y="870819"/>
                  <a:pt x="2168876" y="918801"/>
                </a:cubicBezTo>
                <a:cubicBezTo>
                  <a:pt x="2027770" y="966783"/>
                  <a:pt x="1870584" y="866185"/>
                  <a:pt x="1702568" y="918801"/>
                </a:cubicBezTo>
                <a:cubicBezTo>
                  <a:pt x="1534552" y="971417"/>
                  <a:pt x="1219815" y="900099"/>
                  <a:pt x="1084438" y="918801"/>
                </a:cubicBezTo>
                <a:cubicBezTo>
                  <a:pt x="949061" y="937503"/>
                  <a:pt x="764469" y="898172"/>
                  <a:pt x="656085" y="918801"/>
                </a:cubicBezTo>
                <a:cubicBezTo>
                  <a:pt x="547701" y="939430"/>
                  <a:pt x="248837" y="864913"/>
                  <a:pt x="0" y="918801"/>
                </a:cubicBezTo>
                <a:cubicBezTo>
                  <a:pt x="-27585" y="815157"/>
                  <a:pt x="37499" y="633594"/>
                  <a:pt x="0" y="441024"/>
                </a:cubicBezTo>
                <a:cubicBezTo>
                  <a:pt x="-37499" y="248454"/>
                  <a:pt x="16623" y="11822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0644524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787321-55A0-B2BD-C462-ED4D452DADED}"/>
              </a:ext>
            </a:extLst>
          </p:cNvPr>
          <p:cNvSpPr/>
          <p:nvPr/>
        </p:nvSpPr>
        <p:spPr>
          <a:xfrm>
            <a:off x="103635" y="3670531"/>
            <a:ext cx="2483376" cy="1369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42AFBB-C509-0D21-5B83-45B0C769408C}"/>
              </a:ext>
            </a:extLst>
          </p:cNvPr>
          <p:cNvSpPr/>
          <p:nvPr/>
        </p:nvSpPr>
        <p:spPr>
          <a:xfrm>
            <a:off x="6740056" y="3675302"/>
            <a:ext cx="2304256" cy="60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145F0C-5218-717E-CCA1-D424EA977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59" y="1702499"/>
            <a:ext cx="4714875" cy="1828800"/>
          </a:xfrm>
          <a:prstGeom prst="rect">
            <a:avLst/>
          </a:prstGeom>
        </p:spPr>
      </p:pic>
      <p:pic>
        <p:nvPicPr>
          <p:cNvPr id="1026" name="Picture 2" descr="Quarks | CK-12 Foundation">
            <a:extLst>
              <a:ext uri="{FF2B5EF4-FFF2-40B4-BE49-F238E27FC236}">
                <a16:creationId xmlns:a16="http://schemas.microsoft.com/office/drawing/2014/main" id="{EECE7443-B8D3-4B4E-77CE-75CCDE31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04" y="0"/>
            <a:ext cx="3705820" cy="35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1534E-A250-9B07-0D6C-180DD3446708}"/>
              </a:ext>
            </a:extLst>
          </p:cNvPr>
          <p:cNvSpPr/>
          <p:nvPr/>
        </p:nvSpPr>
        <p:spPr>
          <a:xfrm>
            <a:off x="3089581" y="3597069"/>
            <a:ext cx="1194388" cy="434138"/>
          </a:xfrm>
          <a:custGeom>
            <a:avLst/>
            <a:gdLst>
              <a:gd name="connsiteX0" fmla="*/ 0 w 1194388"/>
              <a:gd name="connsiteY0" fmla="*/ 0 h 434138"/>
              <a:gd name="connsiteX1" fmla="*/ 573306 w 1194388"/>
              <a:gd name="connsiteY1" fmla="*/ 0 h 434138"/>
              <a:gd name="connsiteX2" fmla="*/ 1194388 w 1194388"/>
              <a:gd name="connsiteY2" fmla="*/ 0 h 434138"/>
              <a:gd name="connsiteX3" fmla="*/ 1194388 w 1194388"/>
              <a:gd name="connsiteY3" fmla="*/ 434138 h 434138"/>
              <a:gd name="connsiteX4" fmla="*/ 585250 w 1194388"/>
              <a:gd name="connsiteY4" fmla="*/ 434138 h 434138"/>
              <a:gd name="connsiteX5" fmla="*/ 0 w 1194388"/>
              <a:gd name="connsiteY5" fmla="*/ 434138 h 434138"/>
              <a:gd name="connsiteX6" fmla="*/ 0 w 1194388"/>
              <a:gd name="connsiteY6" fmla="*/ 0 h 43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388" h="434138" extrusionOk="0">
                <a:moveTo>
                  <a:pt x="0" y="0"/>
                </a:moveTo>
                <a:cubicBezTo>
                  <a:pt x="115626" y="-31966"/>
                  <a:pt x="350871" y="54595"/>
                  <a:pt x="573306" y="0"/>
                </a:cubicBezTo>
                <a:cubicBezTo>
                  <a:pt x="795741" y="-54595"/>
                  <a:pt x="972045" y="13245"/>
                  <a:pt x="1194388" y="0"/>
                </a:cubicBezTo>
                <a:cubicBezTo>
                  <a:pt x="1212566" y="109540"/>
                  <a:pt x="1143101" y="304252"/>
                  <a:pt x="1194388" y="434138"/>
                </a:cubicBezTo>
                <a:cubicBezTo>
                  <a:pt x="1044433" y="434673"/>
                  <a:pt x="744573" y="413687"/>
                  <a:pt x="585250" y="434138"/>
                </a:cubicBezTo>
                <a:cubicBezTo>
                  <a:pt x="425927" y="454589"/>
                  <a:pt x="213008" y="373807"/>
                  <a:pt x="0" y="434138"/>
                </a:cubicBezTo>
                <a:cubicBezTo>
                  <a:pt x="-25347" y="321979"/>
                  <a:pt x="31227" y="18078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CC00CC"/>
            </a:solidFill>
            <a:extLst>
              <a:ext uri="{C807C97D-BFC1-408E-A445-0C87EB9F89A2}">
                <ask:lineSketchStyleProps xmlns:ask="http://schemas.microsoft.com/office/drawing/2018/sketchyshapes" sd="30644524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79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9" grpId="0" animBg="1"/>
      <p:bldP spid="12" grpId="0" animBg="1"/>
      <p:bldP spid="1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30">
            <a:extLst>
              <a:ext uri="{FF2B5EF4-FFF2-40B4-BE49-F238E27FC236}">
                <a16:creationId xmlns:a16="http://schemas.microsoft.com/office/drawing/2014/main" id="{57C638CD-06AC-4435-4FD2-C2508F7EA0D4}"/>
              </a:ext>
            </a:extLst>
          </p:cNvPr>
          <p:cNvSpPr/>
          <p:nvPr/>
        </p:nvSpPr>
        <p:spPr>
          <a:xfrm>
            <a:off x="1893062" y="1339291"/>
            <a:ext cx="108012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Maken</a:t>
            </a:r>
            <a:endParaRPr lang="nl-NL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D37ABA-08A5-52FE-DC65-E3F2F369B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43959"/>
            <a:ext cx="1802890" cy="1120511"/>
          </a:xfrm>
          <a:prstGeom prst="rect">
            <a:avLst/>
          </a:prstGeom>
        </p:spPr>
      </p:pic>
      <p:sp>
        <p:nvSpPr>
          <p:cNvPr id="22" name="Rechthoek 29">
            <a:extLst>
              <a:ext uri="{FF2B5EF4-FFF2-40B4-BE49-F238E27FC236}">
                <a16:creationId xmlns:a16="http://schemas.microsoft.com/office/drawing/2014/main" id="{DF74C8CE-B35C-FB82-14D9-2E152418DACB}"/>
              </a:ext>
            </a:extLst>
          </p:cNvPr>
          <p:cNvSpPr/>
          <p:nvPr/>
        </p:nvSpPr>
        <p:spPr>
          <a:xfrm>
            <a:off x="1891360" y="3795886"/>
            <a:ext cx="108012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Neem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ontwerp</a:t>
            </a:r>
            <a:endParaRPr lang="nl-NL" dirty="0"/>
          </a:p>
        </p:txBody>
      </p:sp>
      <p:sp>
        <p:nvSpPr>
          <p:cNvPr id="25" name="PIJL-OMLAAG 31">
            <a:extLst>
              <a:ext uri="{FF2B5EF4-FFF2-40B4-BE49-F238E27FC236}">
                <a16:creationId xmlns:a16="http://schemas.microsoft.com/office/drawing/2014/main" id="{759CCF49-890C-86ED-CEE8-AFE9D84FB4BE}"/>
              </a:ext>
            </a:extLst>
          </p:cNvPr>
          <p:cNvSpPr/>
          <p:nvPr/>
        </p:nvSpPr>
        <p:spPr>
          <a:xfrm>
            <a:off x="703228" y="2712505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4617EC-365B-7794-66A6-5E811E0A7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671301"/>
            <a:ext cx="1802890" cy="1060689"/>
          </a:xfrm>
          <a:prstGeom prst="rect">
            <a:avLst/>
          </a:prstGeom>
        </p:spPr>
      </p:pic>
      <p:sp>
        <p:nvSpPr>
          <p:cNvPr id="30" name="Rechthoek 19">
            <a:extLst>
              <a:ext uri="{FF2B5EF4-FFF2-40B4-BE49-F238E27FC236}">
                <a16:creationId xmlns:a16="http://schemas.microsoft.com/office/drawing/2014/main" id="{77F24C53-28FB-3CD5-B9EF-BAB5F3E04C33}"/>
              </a:ext>
            </a:extLst>
          </p:cNvPr>
          <p:cNvSpPr/>
          <p:nvPr/>
        </p:nvSpPr>
        <p:spPr>
          <a:xfrm>
            <a:off x="4902454" y="1339291"/>
            <a:ext cx="1224136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Oplossingen</a:t>
            </a:r>
            <a:r>
              <a:rPr lang="en-US" dirty="0"/>
              <a:t> </a:t>
            </a:r>
            <a:r>
              <a:rPr lang="en-US" dirty="0" err="1"/>
              <a:t>ontwerpen</a:t>
            </a:r>
            <a:endParaRPr lang="nl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7B7528-4512-5AF8-6329-247E95C40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888" y="524270"/>
            <a:ext cx="1729894" cy="1729894"/>
          </a:xfrm>
          <a:prstGeom prst="rect">
            <a:avLst/>
          </a:prstGeom>
        </p:spPr>
      </p:pic>
      <p:sp>
        <p:nvSpPr>
          <p:cNvPr id="2048" name="Rechthoek 18">
            <a:extLst>
              <a:ext uri="{FF2B5EF4-FFF2-40B4-BE49-F238E27FC236}">
                <a16:creationId xmlns:a16="http://schemas.microsoft.com/office/drawing/2014/main" id="{B74301B2-FA15-C7C0-EC84-3D69C019A10D}"/>
              </a:ext>
            </a:extLst>
          </p:cNvPr>
          <p:cNvSpPr/>
          <p:nvPr/>
        </p:nvSpPr>
        <p:spPr>
          <a:xfrm>
            <a:off x="4902454" y="3795886"/>
            <a:ext cx="1224136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definiëren</a:t>
            </a:r>
            <a:endParaRPr lang="nl-NL" dirty="0"/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AAAF90EA-8F74-9004-DFEA-82E30D5D4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261" y="3598932"/>
            <a:ext cx="1751587" cy="1133058"/>
          </a:xfrm>
          <a:prstGeom prst="rect">
            <a:avLst/>
          </a:prstGeom>
        </p:spPr>
      </p:pic>
      <p:sp>
        <p:nvSpPr>
          <p:cNvPr id="2050" name="PIJL-OMLAAG 12">
            <a:extLst>
              <a:ext uri="{FF2B5EF4-FFF2-40B4-BE49-F238E27FC236}">
                <a16:creationId xmlns:a16="http://schemas.microsoft.com/office/drawing/2014/main" id="{5A560073-6101-6122-14E1-5FCB2BC6513E}"/>
              </a:ext>
            </a:extLst>
          </p:cNvPr>
          <p:cNvSpPr/>
          <p:nvPr/>
        </p:nvSpPr>
        <p:spPr>
          <a:xfrm>
            <a:off x="3881377" y="2711604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51" name="PIJL-OMLAAG 20">
            <a:extLst>
              <a:ext uri="{FF2B5EF4-FFF2-40B4-BE49-F238E27FC236}">
                <a16:creationId xmlns:a16="http://schemas.microsoft.com/office/drawing/2014/main" id="{A34F98AE-D88C-D257-A14A-C94C051658C0}"/>
              </a:ext>
            </a:extLst>
          </p:cNvPr>
          <p:cNvSpPr/>
          <p:nvPr/>
        </p:nvSpPr>
        <p:spPr>
          <a:xfrm>
            <a:off x="6732240" y="2712505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3" name="Picture 4">
            <a:extLst>
              <a:ext uri="{FF2B5EF4-FFF2-40B4-BE49-F238E27FC236}">
                <a16:creationId xmlns:a16="http://schemas.microsoft.com/office/drawing/2014/main" id="{FFA55541-F490-C530-47C1-3B2338A8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53" y="987568"/>
            <a:ext cx="23812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hthoek 11">
            <a:extLst>
              <a:ext uri="{FF2B5EF4-FFF2-40B4-BE49-F238E27FC236}">
                <a16:creationId xmlns:a16="http://schemas.microsoft.com/office/drawing/2014/main" id="{50F58315-0627-4A12-55E1-8ADCAC97C004}"/>
              </a:ext>
            </a:extLst>
          </p:cNvPr>
          <p:cNvSpPr/>
          <p:nvPr/>
        </p:nvSpPr>
        <p:spPr>
          <a:xfrm>
            <a:off x="7881623" y="1339291"/>
            <a:ext cx="1152128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  <p:sp>
        <p:nvSpPr>
          <p:cNvPr id="2058" name="PIJL-OMLAAG 31">
            <a:extLst>
              <a:ext uri="{FF2B5EF4-FFF2-40B4-BE49-F238E27FC236}">
                <a16:creationId xmlns:a16="http://schemas.microsoft.com/office/drawing/2014/main" id="{190B63DF-2DB0-770C-1D80-004229E51D5D}"/>
              </a:ext>
            </a:extLst>
          </p:cNvPr>
          <p:cNvSpPr/>
          <p:nvPr/>
        </p:nvSpPr>
        <p:spPr>
          <a:xfrm rot="13756925">
            <a:off x="2338462" y="2711605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59" name="PIJL-OMLAAG 31">
            <a:extLst>
              <a:ext uri="{FF2B5EF4-FFF2-40B4-BE49-F238E27FC236}">
                <a16:creationId xmlns:a16="http://schemas.microsoft.com/office/drawing/2014/main" id="{3D7CA31A-8A16-A8DF-9C2D-8BAE9E780D4C}"/>
              </a:ext>
            </a:extLst>
          </p:cNvPr>
          <p:cNvSpPr/>
          <p:nvPr/>
        </p:nvSpPr>
        <p:spPr>
          <a:xfrm rot="13756925">
            <a:off x="5516612" y="2712786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62" name="Picture 2061">
            <a:extLst>
              <a:ext uri="{FF2B5EF4-FFF2-40B4-BE49-F238E27FC236}">
                <a16:creationId xmlns:a16="http://schemas.microsoft.com/office/drawing/2014/main" id="{9239DF24-1540-C58D-BD62-AE0AC47DC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4" y="59285"/>
            <a:ext cx="963034" cy="963034"/>
          </a:xfrm>
          <a:prstGeom prst="rect">
            <a:avLst/>
          </a:prstGeom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FEBA1578-EB48-C571-5619-DCF7EAE9F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5884" y="3492174"/>
            <a:ext cx="3005202" cy="1165654"/>
          </a:xfrm>
          <a:prstGeom prst="rect">
            <a:avLst/>
          </a:prstGeom>
        </p:spPr>
      </p:pic>
      <p:sp>
        <p:nvSpPr>
          <p:cNvPr id="2056" name="Rechthoek 10">
            <a:extLst>
              <a:ext uri="{FF2B5EF4-FFF2-40B4-BE49-F238E27FC236}">
                <a16:creationId xmlns:a16="http://schemas.microsoft.com/office/drawing/2014/main" id="{C408B68F-8C8B-0956-71F2-8177462FAB49}"/>
              </a:ext>
            </a:extLst>
          </p:cNvPr>
          <p:cNvSpPr/>
          <p:nvPr/>
        </p:nvSpPr>
        <p:spPr>
          <a:xfrm>
            <a:off x="7887914" y="3797577"/>
            <a:ext cx="1152128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stellen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472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 animBg="1"/>
      <p:bldP spid="30" grpId="0" animBg="1"/>
      <p:bldP spid="2048" grpId="0" animBg="1"/>
      <p:bldP spid="2050" grpId="0" animBg="1"/>
      <p:bldP spid="2051" grpId="0" animBg="1"/>
      <p:bldP spid="2055" grpId="0" animBg="1"/>
      <p:bldP spid="2058" grpId="0" animBg="1"/>
      <p:bldP spid="2059" grpId="0" animBg="1"/>
      <p:bldP spid="20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E80CF-7892-5066-D3A7-5DF5EE85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 descr="Afbeelding met tekst, schermopname, tekenfilm&#10;&#10;Automatisch gegenereerde beschrijving">
            <a:extLst>
              <a:ext uri="{FF2B5EF4-FFF2-40B4-BE49-F238E27FC236}">
                <a16:creationId xmlns:a16="http://schemas.microsoft.com/office/drawing/2014/main" id="{C5A9124F-5F16-4112-4C05-26318A708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985" y="98719"/>
            <a:ext cx="8589308" cy="483253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1EC0A-45AE-E7FA-7CCB-78097C47C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139" y="42752"/>
            <a:ext cx="5030141" cy="50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3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86A774-EF3B-C151-AC3F-1CB953A3B4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86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 descr="Afbeelding met kleding, Menselijk gezicht, tekenfilm, persoon&#10;&#10;Automatisch gegenereerde beschrijving">
            <a:extLst>
              <a:ext uri="{FF2B5EF4-FFF2-40B4-BE49-F238E27FC236}">
                <a16:creationId xmlns:a16="http://schemas.microsoft.com/office/drawing/2014/main" id="{9D6CAA82-6998-F837-E104-AE0816908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8" y="100854"/>
            <a:ext cx="8664947" cy="48745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695721-0246-F1AC-C25A-70B8A478AB67}"/>
              </a:ext>
            </a:extLst>
          </p:cNvPr>
          <p:cNvSpPr/>
          <p:nvPr/>
        </p:nvSpPr>
        <p:spPr>
          <a:xfrm>
            <a:off x="0" y="3291830"/>
            <a:ext cx="9144000" cy="1851670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D37ABA-08A5-52FE-DC65-E3F2F369B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5762"/>
            <a:ext cx="1802890" cy="11205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4617EC-365B-7794-66A6-5E811E0A7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97062"/>
            <a:ext cx="1802890" cy="10606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7B7528-4512-5AF8-6329-247E95C40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888" y="-82335"/>
            <a:ext cx="1729894" cy="1729894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AAAF90EA-8F74-9004-DFEA-82E30D5D4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261" y="1824693"/>
            <a:ext cx="1751587" cy="1133058"/>
          </a:xfrm>
          <a:prstGeom prst="rect">
            <a:avLst/>
          </a:prstGeom>
        </p:spPr>
      </p:pic>
      <p:pic>
        <p:nvPicPr>
          <p:cNvPr id="2053" name="Picture 4">
            <a:extLst>
              <a:ext uri="{FF2B5EF4-FFF2-40B4-BE49-F238E27FC236}">
                <a16:creationId xmlns:a16="http://schemas.microsoft.com/office/drawing/2014/main" id="{FFA55541-F490-C530-47C1-3B2338A8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53" y="49371"/>
            <a:ext cx="23812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hthoek 11">
            <a:extLst>
              <a:ext uri="{FF2B5EF4-FFF2-40B4-BE49-F238E27FC236}">
                <a16:creationId xmlns:a16="http://schemas.microsoft.com/office/drawing/2014/main" id="{50F58315-0627-4A12-55E1-8ADCAC97C004}"/>
              </a:ext>
            </a:extLst>
          </p:cNvPr>
          <p:cNvSpPr/>
          <p:nvPr/>
        </p:nvSpPr>
        <p:spPr>
          <a:xfrm>
            <a:off x="7881623" y="401094"/>
            <a:ext cx="1152128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  <p:sp>
        <p:nvSpPr>
          <p:cNvPr id="2" name="Tekstvak 24">
            <a:extLst>
              <a:ext uri="{FF2B5EF4-FFF2-40B4-BE49-F238E27FC236}">
                <a16:creationId xmlns:a16="http://schemas.microsoft.com/office/drawing/2014/main" id="{A22C3D43-80E4-EBB8-8D7F-0B4F67663341}"/>
              </a:ext>
            </a:extLst>
          </p:cNvPr>
          <p:cNvSpPr txBox="1"/>
          <p:nvPr/>
        </p:nvSpPr>
        <p:spPr>
          <a:xfrm>
            <a:off x="144853" y="354605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Techniek</a:t>
            </a:r>
            <a:endParaRPr lang="nl-NL" sz="2400" dirty="0"/>
          </a:p>
        </p:txBody>
      </p:sp>
      <p:sp>
        <p:nvSpPr>
          <p:cNvPr id="3" name="Tekstvak 8">
            <a:extLst>
              <a:ext uri="{FF2B5EF4-FFF2-40B4-BE49-F238E27FC236}">
                <a16:creationId xmlns:a16="http://schemas.microsoft.com/office/drawing/2014/main" id="{F291187E-5B4D-6E98-FA0E-ADBE697D0F79}"/>
              </a:ext>
            </a:extLst>
          </p:cNvPr>
          <p:cNvSpPr txBox="1"/>
          <p:nvPr/>
        </p:nvSpPr>
        <p:spPr>
          <a:xfrm>
            <a:off x="2306622" y="3355223"/>
            <a:ext cx="3490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Toegepaste</a:t>
            </a:r>
            <a:endParaRPr lang="en-US" sz="2400" dirty="0"/>
          </a:p>
          <a:p>
            <a:pPr algn="ctr"/>
            <a:r>
              <a:rPr lang="en-US" sz="2400" dirty="0" err="1"/>
              <a:t>wetenschap</a:t>
            </a:r>
            <a:endParaRPr lang="nl-NL" sz="2400" dirty="0"/>
          </a:p>
        </p:txBody>
      </p:sp>
      <p:sp>
        <p:nvSpPr>
          <p:cNvPr id="4" name="Tekstvak 7">
            <a:extLst>
              <a:ext uri="{FF2B5EF4-FFF2-40B4-BE49-F238E27FC236}">
                <a16:creationId xmlns:a16="http://schemas.microsoft.com/office/drawing/2014/main" id="{C4ED56B5-21F4-434D-0869-7B1260E79626}"/>
              </a:ext>
            </a:extLst>
          </p:cNvPr>
          <p:cNvSpPr txBox="1"/>
          <p:nvPr/>
        </p:nvSpPr>
        <p:spPr>
          <a:xfrm>
            <a:off x="6246440" y="3548503"/>
            <a:ext cx="289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Zuivere</a:t>
            </a:r>
            <a:r>
              <a:rPr lang="en-US" sz="2400" dirty="0"/>
              <a:t> </a:t>
            </a:r>
            <a:r>
              <a:rPr lang="en-US" sz="2400" dirty="0" err="1"/>
              <a:t>wetenschap</a:t>
            </a:r>
            <a:endParaRPr lang="nl-NL" sz="2400" dirty="0"/>
          </a:p>
        </p:txBody>
      </p:sp>
      <p:sp>
        <p:nvSpPr>
          <p:cNvPr id="5" name="Tekstvak 23">
            <a:extLst>
              <a:ext uri="{FF2B5EF4-FFF2-40B4-BE49-F238E27FC236}">
                <a16:creationId xmlns:a16="http://schemas.microsoft.com/office/drawing/2014/main" id="{F1498CF4-B170-0594-D627-4F4B9888136C}"/>
              </a:ext>
            </a:extLst>
          </p:cNvPr>
          <p:cNvSpPr txBox="1"/>
          <p:nvPr/>
        </p:nvSpPr>
        <p:spPr>
          <a:xfrm>
            <a:off x="3185958" y="444087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Ingenieurs</a:t>
            </a:r>
          </a:p>
        </p:txBody>
      </p:sp>
      <p:sp>
        <p:nvSpPr>
          <p:cNvPr id="6" name="PIJL-LINKS en -RECHTS 34">
            <a:extLst>
              <a:ext uri="{FF2B5EF4-FFF2-40B4-BE49-F238E27FC236}">
                <a16:creationId xmlns:a16="http://schemas.microsoft.com/office/drawing/2014/main" id="{A2DCF03A-82E0-376F-537B-5337D6452ACB}"/>
              </a:ext>
            </a:extLst>
          </p:cNvPr>
          <p:cNvSpPr/>
          <p:nvPr/>
        </p:nvSpPr>
        <p:spPr>
          <a:xfrm>
            <a:off x="2195735" y="4057586"/>
            <a:ext cx="770009" cy="36004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22">
            <a:extLst>
              <a:ext uri="{FF2B5EF4-FFF2-40B4-BE49-F238E27FC236}">
                <a16:creationId xmlns:a16="http://schemas.microsoft.com/office/drawing/2014/main" id="{C93588E9-5653-9F47-3D15-BCDC6ABBE9BC}"/>
              </a:ext>
            </a:extLst>
          </p:cNvPr>
          <p:cNvSpPr txBox="1"/>
          <p:nvPr/>
        </p:nvSpPr>
        <p:spPr>
          <a:xfrm>
            <a:off x="6683696" y="4437363"/>
            <a:ext cx="202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Onderzoekers</a:t>
            </a:r>
          </a:p>
        </p:txBody>
      </p:sp>
      <p:sp>
        <p:nvSpPr>
          <p:cNvPr id="9" name="Tekstvak 33">
            <a:extLst>
              <a:ext uri="{FF2B5EF4-FFF2-40B4-BE49-F238E27FC236}">
                <a16:creationId xmlns:a16="http://schemas.microsoft.com/office/drawing/2014/main" id="{D8CA0BC2-FF83-005F-12BD-D9D358631F36}"/>
              </a:ext>
            </a:extLst>
          </p:cNvPr>
          <p:cNvSpPr txBox="1"/>
          <p:nvPr/>
        </p:nvSpPr>
        <p:spPr>
          <a:xfrm>
            <a:off x="66824" y="4254438"/>
            <a:ext cx="2381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Technici &amp;</a:t>
            </a:r>
            <a:br>
              <a:rPr lang="nl-NL" sz="2400" dirty="0"/>
            </a:br>
            <a:r>
              <a:rPr lang="nl-NL" sz="2400" dirty="0"/>
              <a:t>ambachtsmensen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91231-EEDC-F2DE-4E13-F255AB0B7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5884" y="1717935"/>
            <a:ext cx="3005202" cy="1165654"/>
          </a:xfrm>
          <a:prstGeom prst="rect">
            <a:avLst/>
          </a:prstGeom>
        </p:spPr>
      </p:pic>
      <p:sp>
        <p:nvSpPr>
          <p:cNvPr id="13" name="Rechthoek 10">
            <a:extLst>
              <a:ext uri="{FF2B5EF4-FFF2-40B4-BE49-F238E27FC236}">
                <a16:creationId xmlns:a16="http://schemas.microsoft.com/office/drawing/2014/main" id="{3B647909-68D7-C491-1FAB-DA87607CACF1}"/>
              </a:ext>
            </a:extLst>
          </p:cNvPr>
          <p:cNvSpPr/>
          <p:nvPr/>
        </p:nvSpPr>
        <p:spPr>
          <a:xfrm>
            <a:off x="7887914" y="2023338"/>
            <a:ext cx="1152128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stellen</a:t>
            </a:r>
            <a:endParaRPr lang="nl-NL" dirty="0"/>
          </a:p>
        </p:txBody>
      </p:sp>
      <p:sp>
        <p:nvSpPr>
          <p:cNvPr id="11" name="PIJL-LINKS en -RECHTS 34">
            <a:extLst>
              <a:ext uri="{FF2B5EF4-FFF2-40B4-BE49-F238E27FC236}">
                <a16:creationId xmlns:a16="http://schemas.microsoft.com/office/drawing/2014/main" id="{D5B34A68-6DC0-2045-4319-12E86CA3EDC5}"/>
              </a:ext>
            </a:extLst>
          </p:cNvPr>
          <p:cNvSpPr/>
          <p:nvPr/>
        </p:nvSpPr>
        <p:spPr>
          <a:xfrm>
            <a:off x="5292080" y="4066502"/>
            <a:ext cx="770010" cy="36004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 19">
            <a:extLst>
              <a:ext uri="{FF2B5EF4-FFF2-40B4-BE49-F238E27FC236}">
                <a16:creationId xmlns:a16="http://schemas.microsoft.com/office/drawing/2014/main" id="{77F24C53-28FB-3CD5-B9EF-BAB5F3E04C33}"/>
              </a:ext>
            </a:extLst>
          </p:cNvPr>
          <p:cNvSpPr/>
          <p:nvPr/>
        </p:nvSpPr>
        <p:spPr>
          <a:xfrm>
            <a:off x="4902454" y="401094"/>
            <a:ext cx="1224136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Oplossingen</a:t>
            </a:r>
            <a:r>
              <a:rPr lang="en-US" dirty="0"/>
              <a:t> </a:t>
            </a:r>
            <a:r>
              <a:rPr lang="en-US" dirty="0" err="1"/>
              <a:t>ontwerpen</a:t>
            </a:r>
            <a:endParaRPr lang="nl-NL" dirty="0"/>
          </a:p>
        </p:txBody>
      </p:sp>
      <p:sp>
        <p:nvSpPr>
          <p:cNvPr id="20" name="Rechthoek 30">
            <a:extLst>
              <a:ext uri="{FF2B5EF4-FFF2-40B4-BE49-F238E27FC236}">
                <a16:creationId xmlns:a16="http://schemas.microsoft.com/office/drawing/2014/main" id="{57C638CD-06AC-4435-4FD2-C2508F7EA0D4}"/>
              </a:ext>
            </a:extLst>
          </p:cNvPr>
          <p:cNvSpPr/>
          <p:nvPr/>
        </p:nvSpPr>
        <p:spPr>
          <a:xfrm>
            <a:off x="1893062" y="401094"/>
            <a:ext cx="108012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22" name="Rechthoek 29">
            <a:extLst>
              <a:ext uri="{FF2B5EF4-FFF2-40B4-BE49-F238E27FC236}">
                <a16:creationId xmlns:a16="http://schemas.microsoft.com/office/drawing/2014/main" id="{DF74C8CE-B35C-FB82-14D9-2E152418DACB}"/>
              </a:ext>
            </a:extLst>
          </p:cNvPr>
          <p:cNvSpPr/>
          <p:nvPr/>
        </p:nvSpPr>
        <p:spPr>
          <a:xfrm>
            <a:off x="1891360" y="2021647"/>
            <a:ext cx="108012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Neem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ontwerp</a:t>
            </a:r>
            <a:endParaRPr lang="nl-NL" dirty="0"/>
          </a:p>
        </p:txBody>
      </p:sp>
      <p:sp>
        <p:nvSpPr>
          <p:cNvPr id="2048" name="Rechthoek 18">
            <a:extLst>
              <a:ext uri="{FF2B5EF4-FFF2-40B4-BE49-F238E27FC236}">
                <a16:creationId xmlns:a16="http://schemas.microsoft.com/office/drawing/2014/main" id="{B74301B2-FA15-C7C0-EC84-3D69C019A10D}"/>
              </a:ext>
            </a:extLst>
          </p:cNvPr>
          <p:cNvSpPr/>
          <p:nvPr/>
        </p:nvSpPr>
        <p:spPr>
          <a:xfrm>
            <a:off x="4902454" y="2021647"/>
            <a:ext cx="1224136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definiëren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18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4" grpId="0"/>
      <p:bldP spid="5" grpId="0"/>
      <p:bldP spid="6" grpId="0" animBg="1"/>
      <p:bldP spid="8" grpId="0"/>
      <p:bldP spid="9" grpId="0"/>
      <p:bldP spid="11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20094</TotalTime>
  <Words>1156</Words>
  <Application>Microsoft Office PowerPoint</Application>
  <PresentationFormat>On-screen Show (16:9)</PresentationFormat>
  <Paragraphs>185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Narrow</vt:lpstr>
      <vt:lpstr>Calibri</vt:lpstr>
      <vt:lpstr>Wingdings</vt:lpstr>
      <vt:lpstr>Office-thema</vt:lpstr>
      <vt:lpstr>PowerPoint Presentation</vt:lpstr>
      <vt:lpstr>PowerPoint Presentation</vt:lpstr>
      <vt:lpstr>PowerPoint Presentation</vt:lpstr>
      <vt:lpstr>Hmmm, en bijvoorbeeld scheikunde dan?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is Magnetisme (alternatief)?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Beroepen met en zonder natuurkunde</dc:title>
  <dc:creator>Hans</dc:creator>
  <cp:lastModifiedBy>Hans de Jong</cp:lastModifiedBy>
  <cp:revision>103</cp:revision>
  <dcterms:created xsi:type="dcterms:W3CDTF">2019-02-16T11:50:46Z</dcterms:created>
  <dcterms:modified xsi:type="dcterms:W3CDTF">2024-12-23T15:51:26Z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6a2fad9-126f-43f1-a0a4-9c907561022c_Enabled">
    <vt:lpwstr>true</vt:lpwstr>
  </property>
  <property fmtid="{D5CDD505-2E9C-101B-9397-08002B2CF9AE}" pid="3" name="MSIP_Label_f6a2fad9-126f-43f1-a0a4-9c907561022c_SetDate">
    <vt:lpwstr>2023-11-18T15:58:34Z</vt:lpwstr>
  </property>
  <property fmtid="{D5CDD505-2E9C-101B-9397-08002B2CF9AE}" pid="4" name="MSIP_Label_f6a2fad9-126f-43f1-a0a4-9c907561022c_Method">
    <vt:lpwstr>Privileged</vt:lpwstr>
  </property>
  <property fmtid="{D5CDD505-2E9C-101B-9397-08002B2CF9AE}" pid="5" name="MSIP_Label_f6a2fad9-126f-43f1-a0a4-9c907561022c_Name">
    <vt:lpwstr>Non-Business</vt:lpwstr>
  </property>
  <property fmtid="{D5CDD505-2E9C-101B-9397-08002B2CF9AE}" pid="6" name="MSIP_Label_f6a2fad9-126f-43f1-a0a4-9c907561022c_SiteId">
    <vt:lpwstr>af73baa8-f594-4eb2-a39d-93e96cad61fc</vt:lpwstr>
  </property>
  <property fmtid="{D5CDD505-2E9C-101B-9397-08002B2CF9AE}" pid="7" name="MSIP_Label_f6a2fad9-126f-43f1-a0a4-9c907561022c_ActionId">
    <vt:lpwstr>f56516da-3832-4a1e-a69a-c08c90647943</vt:lpwstr>
  </property>
  <property fmtid="{D5CDD505-2E9C-101B-9397-08002B2CF9AE}" pid="8" name="MSIP_Label_f6a2fad9-126f-43f1-a0a4-9c907561022c_ContentBits">
    <vt:lpwstr>0</vt:lpwstr>
  </property>
</Properties>
</file>